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notesMasterIdLst>
    <p:notesMasterId r:id="rId48"/>
  </p:notesMasterIdLst>
  <p:handoutMasterIdLst>
    <p:handoutMasterId r:id="rId49"/>
  </p:handoutMasterIdLst>
  <p:sldIdLst>
    <p:sldId id="435" r:id="rId2"/>
    <p:sldId id="1099" r:id="rId3"/>
    <p:sldId id="259" r:id="rId4"/>
    <p:sldId id="451" r:id="rId5"/>
    <p:sldId id="1081" r:id="rId6"/>
    <p:sldId id="1080" r:id="rId7"/>
    <p:sldId id="426" r:id="rId8"/>
    <p:sldId id="424" r:id="rId9"/>
    <p:sldId id="1041" r:id="rId10"/>
    <p:sldId id="1062" r:id="rId11"/>
    <p:sldId id="1064" r:id="rId12"/>
    <p:sldId id="1073" r:id="rId13"/>
    <p:sldId id="1101" r:id="rId14"/>
    <p:sldId id="1098" r:id="rId15"/>
    <p:sldId id="359" r:id="rId16"/>
    <p:sldId id="1095" r:id="rId17"/>
    <p:sldId id="1091" r:id="rId18"/>
    <p:sldId id="1074" r:id="rId19"/>
    <p:sldId id="1084" r:id="rId20"/>
    <p:sldId id="1086" r:id="rId21"/>
    <p:sldId id="1087" r:id="rId22"/>
    <p:sldId id="504" r:id="rId23"/>
    <p:sldId id="1090" r:id="rId24"/>
    <p:sldId id="1092" r:id="rId25"/>
    <p:sldId id="1093" r:id="rId26"/>
    <p:sldId id="1094" r:id="rId27"/>
    <p:sldId id="1100" r:id="rId28"/>
    <p:sldId id="1097" r:id="rId29"/>
    <p:sldId id="433" r:id="rId30"/>
    <p:sldId id="370" r:id="rId31"/>
    <p:sldId id="276" r:id="rId32"/>
    <p:sldId id="1057" r:id="rId33"/>
    <p:sldId id="1078" r:id="rId34"/>
    <p:sldId id="416" r:id="rId35"/>
    <p:sldId id="444" r:id="rId36"/>
    <p:sldId id="506" r:id="rId37"/>
    <p:sldId id="1067" r:id="rId38"/>
    <p:sldId id="328" r:id="rId39"/>
    <p:sldId id="1083" r:id="rId40"/>
    <p:sldId id="329" r:id="rId41"/>
    <p:sldId id="508" r:id="rId42"/>
    <p:sldId id="1056" r:id="rId43"/>
    <p:sldId id="440" r:id="rId44"/>
    <p:sldId id="1054" r:id="rId45"/>
    <p:sldId id="1044" r:id="rId46"/>
    <p:sldId id="301" r:id="rId47"/>
  </p:sldIdLst>
  <p:sldSz cx="9144000" cy="6858000" type="screen4x3"/>
  <p:notesSz cx="7100888" cy="102330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1490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-199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47383061253211"/>
          <c:y val="6.9037236039455399E-2"/>
          <c:w val="0.81926592760309791"/>
          <c:h val="0.73517993352150623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гербицид</c:v>
                </c:pt>
              </c:strCache>
            </c:strRef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7"/>
              <c:layout>
                <c:manualLayout>
                  <c:x val="-0.47326574330893578"/>
                  <c:y val="0.20774336541265773"/>
                </c:manualLayout>
              </c:layout>
              <c:tx>
                <c:rich>
                  <a:bodyPr/>
                  <a:lstStyle/>
                  <a:p>
                    <a:r>
                      <a:rPr lang="ru-RU" sz="1100" b="0"/>
                      <a:t>гербицид</a:t>
                    </a:r>
                  </a:p>
                </c:rich>
              </c:tx>
              <c:dLblPos val="r"/>
              <c:showVal val="1"/>
              <c:showSer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11C-45B2-A02F-8759857A833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Лист1!$B$2:$B$9</c:f>
              <c:numCache>
                <c:formatCode>General</c:formatCode>
                <c:ptCount val="8"/>
                <c:pt idx="0">
                  <c:v>2.75</c:v>
                </c:pt>
                <c:pt idx="1">
                  <c:v>2.6</c:v>
                </c:pt>
                <c:pt idx="2">
                  <c:v>2</c:v>
                </c:pt>
                <c:pt idx="3">
                  <c:v>1.6</c:v>
                </c:pt>
                <c:pt idx="4">
                  <c:v>1.85</c:v>
                </c:pt>
                <c:pt idx="5">
                  <c:v>2.2000000000000002</c:v>
                </c:pt>
                <c:pt idx="6">
                  <c:v>2.75</c:v>
                </c:pt>
                <c:pt idx="7">
                  <c:v>3.25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911C-45B2-A02F-8759857A833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контроль</c:v>
                </c:pt>
              </c:strCache>
            </c:strRef>
          </c:tx>
          <c:spPr>
            <a:ln w="34925" cmpd="sng"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none"/>
          </c:marker>
          <c:dLbls>
            <c:dLbl>
              <c:idx val="7"/>
              <c:layout>
                <c:manualLayout>
                  <c:x val="-0.32854504347789781"/>
                  <c:y val="8.9609887987640718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/>
                      <a:t>контроль</a:t>
                    </a:r>
                  </a:p>
                </c:rich>
              </c:tx>
              <c:spPr/>
              <c:dLblPos val="r"/>
              <c:showVal val="1"/>
              <c:showSer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11C-45B2-A02F-8759857A833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400"/>
                </a:pPr>
                <a:endParaRPr lang="ru-RU"/>
              </a:p>
            </c:txP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Лист1!$C$2:$C$9</c:f>
              <c:numCache>
                <c:formatCode>General</c:formatCode>
                <c:ptCount val="8"/>
                <c:pt idx="0">
                  <c:v>2.75</c:v>
                </c:pt>
                <c:pt idx="1">
                  <c:v>2.9</c:v>
                </c:pt>
                <c:pt idx="2">
                  <c:v>3.05</c:v>
                </c:pt>
                <c:pt idx="3">
                  <c:v>3.25</c:v>
                </c:pt>
                <c:pt idx="4">
                  <c:v>3.3</c:v>
                </c:pt>
                <c:pt idx="5">
                  <c:v>3.4</c:v>
                </c:pt>
                <c:pt idx="6">
                  <c:v>3.55</c:v>
                </c:pt>
                <c:pt idx="7">
                  <c:v>3.75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11C-45B2-A02F-8759857A833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гербицид+иммуноцитофит</c:v>
                </c:pt>
              </c:strCache>
            </c:strRef>
          </c:tx>
          <c:spPr>
            <a:ln w="47625"/>
          </c:spPr>
          <c:marker>
            <c:symbol val="dash"/>
            <c:size val="2"/>
            <c:spPr>
              <a:solidFill>
                <a:srgbClr val="4F81BD">
                  <a:alpha val="85000"/>
                </a:srgbClr>
              </a:solidFill>
            </c:spPr>
          </c:marker>
          <c:val>
            <c:numRef>
              <c:f>Лист1!$D$2:$D$9</c:f>
              <c:numCache>
                <c:formatCode>General</c:formatCode>
                <c:ptCount val="8"/>
                <c:pt idx="0">
                  <c:v>2.75</c:v>
                </c:pt>
                <c:pt idx="1">
                  <c:v>2.9499999999999997</c:v>
                </c:pt>
                <c:pt idx="2">
                  <c:v>3.25</c:v>
                </c:pt>
                <c:pt idx="3">
                  <c:v>3.4</c:v>
                </c:pt>
                <c:pt idx="4">
                  <c:v>3.6</c:v>
                </c:pt>
                <c:pt idx="5">
                  <c:v>3.8</c:v>
                </c:pt>
                <c:pt idx="6">
                  <c:v>4</c:v>
                </c:pt>
                <c:pt idx="7">
                  <c:v>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11C-45B2-A02F-8759857A833A}"/>
            </c:ext>
          </c:extLst>
        </c:ser>
        <c:marker val="1"/>
        <c:axId val="129385984"/>
        <c:axId val="129387520"/>
      </c:lineChart>
      <c:catAx>
        <c:axId val="129385984"/>
        <c:scaling>
          <c:orientation val="minMax"/>
        </c:scaling>
        <c:axPos val="b"/>
        <c:majorGridlines/>
        <c:majorTickMark val="none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129387520"/>
        <c:crosses val="autoZero"/>
        <c:auto val="1"/>
        <c:lblAlgn val="ctr"/>
        <c:lblOffset val="100"/>
      </c:catAx>
      <c:valAx>
        <c:axId val="12938752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129385984"/>
        <c:crosses val="autoZero"/>
        <c:crossBetween val="midCat"/>
      </c:valAx>
      <c:spPr>
        <a:ln w="28575" cmpd="sng"/>
      </c:spPr>
    </c:plotArea>
    <c:plotVisOnly val="1"/>
    <c:dispBlanksAs val="gap"/>
  </c:chart>
  <c:externalData r:id="rId2"/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142E79-A043-4B07-8CB6-28A2BF0CDC8F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1FD2A71-AC79-4BDF-89DA-371E652AE6DA}">
      <dgm:prSet custT="1"/>
      <dgm:spPr/>
      <dgm:t>
        <a:bodyPr/>
        <a:lstStyle/>
        <a:p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Гуматы</a:t>
          </a:r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составляют основу гумуса, прекрасные регуляторы роста</a:t>
          </a:r>
        </a:p>
      </dgm:t>
    </dgm:pt>
    <dgm:pt modelId="{FBB0C810-6352-45C3-AF7F-038A36DF15AC}" type="parTrans" cxnId="{783B2616-8D67-4E1B-90D2-02B3CC7B31D3}">
      <dgm:prSet/>
      <dgm:spPr/>
      <dgm:t>
        <a:bodyPr/>
        <a:lstStyle/>
        <a:p>
          <a:endParaRPr lang="ru-RU"/>
        </a:p>
      </dgm:t>
    </dgm:pt>
    <dgm:pt modelId="{BB149A4C-27B3-4A4D-A880-A6BD67934C1C}" type="sibTrans" cxnId="{783B2616-8D67-4E1B-90D2-02B3CC7B31D3}">
      <dgm:prSet/>
      <dgm:spPr/>
      <dgm:t>
        <a:bodyPr/>
        <a:lstStyle/>
        <a:p>
          <a:endParaRPr lang="ru-RU"/>
        </a:p>
      </dgm:t>
    </dgm:pt>
    <dgm:pt modelId="{5A3F4E4B-A996-4985-9DE6-BF14056B40C7}">
      <dgm:prSet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Способствуют быстрому размножению микроорганизмов в почве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AC49BD-982C-4B79-9D3E-5BE62B811E21}" type="parTrans" cxnId="{C85E6488-C06D-4659-925F-86B47B4A0BC6}">
      <dgm:prSet/>
      <dgm:spPr/>
      <dgm:t>
        <a:bodyPr/>
        <a:lstStyle/>
        <a:p>
          <a:endParaRPr lang="ru-RU"/>
        </a:p>
      </dgm:t>
    </dgm:pt>
    <dgm:pt modelId="{D182A5DB-E271-4F13-A224-B32372E8EE42}" type="sibTrans" cxnId="{C85E6488-C06D-4659-925F-86B47B4A0BC6}">
      <dgm:prSet/>
      <dgm:spPr/>
      <dgm:t>
        <a:bodyPr/>
        <a:lstStyle/>
        <a:p>
          <a:endParaRPr lang="ru-RU"/>
        </a:p>
      </dgm:t>
    </dgm:pt>
    <dgm:pt modelId="{9593674F-F950-44CC-8A6E-884D8B6F33A2}">
      <dgm:prSet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Восстанавливают естественное плодородие истощенных почв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505B03-2B7A-4890-94F5-9B32683B05CE}" type="parTrans" cxnId="{6A7A5250-F921-415D-979E-303BD7B09FBE}">
      <dgm:prSet/>
      <dgm:spPr/>
      <dgm:t>
        <a:bodyPr/>
        <a:lstStyle/>
        <a:p>
          <a:endParaRPr lang="ru-RU"/>
        </a:p>
      </dgm:t>
    </dgm:pt>
    <dgm:pt modelId="{97E6260B-A716-4903-84CD-37D364F65F38}" type="sibTrans" cxnId="{6A7A5250-F921-415D-979E-303BD7B09FBE}">
      <dgm:prSet/>
      <dgm:spPr/>
      <dgm:t>
        <a:bodyPr/>
        <a:lstStyle/>
        <a:p>
          <a:endParaRPr lang="ru-RU"/>
        </a:p>
      </dgm:t>
    </dgm:pt>
    <dgm:pt modelId="{DBBA7AF5-F617-4737-9043-6B2FE3050A15}">
      <dgm:prSet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Повышают энергию прорастания, всхожесть, способствуют развитию мощной корневой системы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7C958B-9CB2-48AF-BF5B-59E5092DF6A1}" type="parTrans" cxnId="{821AD613-8578-4B74-9C8A-E6315898551F}">
      <dgm:prSet/>
      <dgm:spPr/>
      <dgm:t>
        <a:bodyPr/>
        <a:lstStyle/>
        <a:p>
          <a:endParaRPr lang="ru-RU"/>
        </a:p>
      </dgm:t>
    </dgm:pt>
    <dgm:pt modelId="{67B0C47E-897B-4D16-93FA-BF26CD01EF42}" type="sibTrans" cxnId="{821AD613-8578-4B74-9C8A-E6315898551F}">
      <dgm:prSet/>
      <dgm:spPr/>
      <dgm:t>
        <a:bodyPr/>
        <a:lstStyle/>
        <a:p>
          <a:endParaRPr lang="ru-RU"/>
        </a:p>
      </dgm:t>
    </dgm:pt>
    <dgm:pt modelId="{2F7A77F1-29FC-4D3D-A4CB-EB7B5169EB87}">
      <dgm:prSet custT="1"/>
      <dgm:spPr/>
      <dgm:t>
        <a:bodyPr/>
        <a:lstStyle/>
        <a:p>
          <a:r>
            <a:rPr lang="ru-RU" sz="13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Обеспечивают устойчивость к неблагоприятным </a:t>
          </a:r>
          <a:r>
            <a:rPr lang="ru-RU" sz="1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физическим </a:t>
          </a:r>
          <a:r>
            <a:rPr lang="ru-RU" sz="1300" b="1" dirty="0">
              <a:latin typeface="Times New Roman" panose="02020603050405020304" pitchFamily="18" charset="0"/>
              <a:cs typeface="Times New Roman" panose="02020603050405020304" pitchFamily="18" charset="0"/>
            </a:rPr>
            <a:t>факторам (жара, холод), </a:t>
          </a:r>
          <a:r>
            <a:rPr lang="ru-RU" sz="1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химическим </a:t>
          </a:r>
          <a:r>
            <a:rPr lang="ru-RU" sz="1300" b="1" dirty="0">
              <a:latin typeface="Times New Roman" panose="02020603050405020304" pitchFamily="18" charset="0"/>
              <a:cs typeface="Times New Roman" panose="02020603050405020304" pitchFamily="18" charset="0"/>
            </a:rPr>
            <a:t>(засоление, тяжелые металлы, радионуклиды) и </a:t>
          </a:r>
          <a:r>
            <a:rPr lang="ru-RU" sz="1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биологическим</a:t>
          </a:r>
          <a:r>
            <a:rPr lang="ru-RU" sz="1300" b="1" dirty="0">
              <a:latin typeface="Times New Roman" panose="02020603050405020304" pitchFamily="18" charset="0"/>
              <a:cs typeface="Times New Roman" panose="02020603050405020304" pitchFamily="18" charset="0"/>
            </a:rPr>
            <a:t> (грибные, бактериальные и вирусные 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болезни)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C70E67-C0EB-4657-8AA5-2225AF4C6B4B}" type="parTrans" cxnId="{9028FEF4-B2B2-4B05-8428-D8FE66C14936}">
      <dgm:prSet/>
      <dgm:spPr/>
      <dgm:t>
        <a:bodyPr/>
        <a:lstStyle/>
        <a:p>
          <a:endParaRPr lang="ru-RU"/>
        </a:p>
      </dgm:t>
    </dgm:pt>
    <dgm:pt modelId="{BEA42414-3E99-4699-9F1C-0228667472C0}" type="sibTrans" cxnId="{9028FEF4-B2B2-4B05-8428-D8FE66C14936}">
      <dgm:prSet/>
      <dgm:spPr/>
      <dgm:t>
        <a:bodyPr/>
        <a:lstStyle/>
        <a:p>
          <a:endParaRPr lang="ru-RU"/>
        </a:p>
      </dgm:t>
    </dgm:pt>
    <dgm:pt modelId="{E7451F5D-EFB3-4F07-ADC7-EDF0BBE6C4F3}">
      <dgm:prSet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Снижают химический стресс от пестицидов на культурные растения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F64F92-A514-4343-B1B5-27AE1F7BB21E}" type="parTrans" cxnId="{68C1C886-1B2E-41A4-9EED-A70891103BE5}">
      <dgm:prSet/>
      <dgm:spPr/>
      <dgm:t>
        <a:bodyPr/>
        <a:lstStyle/>
        <a:p>
          <a:endParaRPr lang="ru-RU"/>
        </a:p>
      </dgm:t>
    </dgm:pt>
    <dgm:pt modelId="{9FD39BC5-AD30-440B-B49A-55D6E97B934C}" type="sibTrans" cxnId="{68C1C886-1B2E-41A4-9EED-A70891103BE5}">
      <dgm:prSet/>
      <dgm:spPr/>
      <dgm:t>
        <a:bodyPr/>
        <a:lstStyle/>
        <a:p>
          <a:endParaRPr lang="ru-RU"/>
        </a:p>
      </dgm:t>
    </dgm:pt>
    <dgm:pt modelId="{81ECE82A-C5A3-4BE7-82BE-6D2CBB97BC31}">
      <dgm:prSet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 растениях возрастает содержание витаминов, белка, крахмала, нуклеиновых кислот, сахаров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08A9FF-24BF-4CA8-951A-9EF53940F61D}" type="parTrans" cxnId="{9F883D4F-4F16-46E2-8960-7457C89FD7B4}">
      <dgm:prSet/>
      <dgm:spPr/>
      <dgm:t>
        <a:bodyPr/>
        <a:lstStyle/>
        <a:p>
          <a:endParaRPr lang="ru-RU"/>
        </a:p>
      </dgm:t>
    </dgm:pt>
    <dgm:pt modelId="{81D05890-6D89-4F08-81D0-CDA04A47C529}" type="sibTrans" cxnId="{9F883D4F-4F16-46E2-8960-7457C89FD7B4}">
      <dgm:prSet/>
      <dgm:spPr/>
      <dgm:t>
        <a:bodyPr/>
        <a:lstStyle/>
        <a:p>
          <a:endParaRPr lang="ru-RU"/>
        </a:p>
      </dgm:t>
    </dgm:pt>
    <dgm:pt modelId="{85903D13-C24C-46E8-AAC9-48123220E3FB}" type="pres">
      <dgm:prSet presAssocID="{F8142E79-A043-4B07-8CB6-28A2BF0CDC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E4AB52-1AE8-4CE3-A697-2522E0D9033E}" type="pres">
      <dgm:prSet presAssocID="{71FD2A71-AC79-4BDF-89DA-371E652AE6DA}" presName="parentText" presStyleLbl="node1" presStyleIdx="0" presStyleCnt="7" custLinFactY="-3290" custLinFactNeighborX="-117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CEFA4-A0AA-4175-9DC3-082ED1CD8D9A}" type="pres">
      <dgm:prSet presAssocID="{BB149A4C-27B3-4A4D-A880-A6BD67934C1C}" presName="spacer" presStyleCnt="0"/>
      <dgm:spPr/>
    </dgm:pt>
    <dgm:pt modelId="{30AF22F4-4800-4230-85FC-412B101FE104}" type="pres">
      <dgm:prSet presAssocID="{5A3F4E4B-A996-4985-9DE6-BF14056B40C7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35EC6E-8663-464A-8D89-CD4FEC28827E}" type="pres">
      <dgm:prSet presAssocID="{D182A5DB-E271-4F13-A224-B32372E8EE42}" presName="spacer" presStyleCnt="0"/>
      <dgm:spPr/>
    </dgm:pt>
    <dgm:pt modelId="{FE66EC2F-9F4E-45C7-AF10-88F2EC13DABD}" type="pres">
      <dgm:prSet presAssocID="{9593674F-F950-44CC-8A6E-884D8B6F33A2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7F9CFA-3A4D-412D-8C0B-A6EE62D0EDBB}" type="pres">
      <dgm:prSet presAssocID="{97E6260B-A716-4903-84CD-37D364F65F38}" presName="spacer" presStyleCnt="0"/>
      <dgm:spPr/>
    </dgm:pt>
    <dgm:pt modelId="{CD72AEF0-102D-40CD-9D3B-C53DAD5BD655}" type="pres">
      <dgm:prSet presAssocID="{DBBA7AF5-F617-4737-9043-6B2FE3050A15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B47354-F54F-40AB-894F-03CE70DE989B}" type="pres">
      <dgm:prSet presAssocID="{67B0C47E-897B-4D16-93FA-BF26CD01EF42}" presName="spacer" presStyleCnt="0"/>
      <dgm:spPr/>
    </dgm:pt>
    <dgm:pt modelId="{EC9BF852-66F2-4663-BFAF-3A4799A7AF5B}" type="pres">
      <dgm:prSet presAssocID="{2F7A77F1-29FC-4D3D-A4CB-EB7B5169EB87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E7831-57D9-4F1B-8CB8-907B29581590}" type="pres">
      <dgm:prSet presAssocID="{BEA42414-3E99-4699-9F1C-0228667472C0}" presName="spacer" presStyleCnt="0"/>
      <dgm:spPr/>
    </dgm:pt>
    <dgm:pt modelId="{29C307B7-CDCF-4A55-8316-622914119913}" type="pres">
      <dgm:prSet presAssocID="{E7451F5D-EFB3-4F07-ADC7-EDF0BBE6C4F3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7089EA-47A8-47D9-9B52-0430D8102852}" type="pres">
      <dgm:prSet presAssocID="{9FD39BC5-AD30-440B-B49A-55D6E97B934C}" presName="spacer" presStyleCnt="0"/>
      <dgm:spPr/>
    </dgm:pt>
    <dgm:pt modelId="{0370E78B-C31C-4A88-9BC3-352A33E1F455}" type="pres">
      <dgm:prSet presAssocID="{81ECE82A-C5A3-4BE7-82BE-6D2CBB97BC31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5E6488-C06D-4659-925F-86B47B4A0BC6}" srcId="{F8142E79-A043-4B07-8CB6-28A2BF0CDC8F}" destId="{5A3F4E4B-A996-4985-9DE6-BF14056B40C7}" srcOrd="1" destOrd="0" parTransId="{08AC49BD-982C-4B79-9D3E-5BE62B811E21}" sibTransId="{D182A5DB-E271-4F13-A224-B32372E8EE42}"/>
    <dgm:cxn modelId="{3FD8B972-82EB-41E3-B856-E3ADF671F129}" type="presOf" srcId="{E7451F5D-EFB3-4F07-ADC7-EDF0BBE6C4F3}" destId="{29C307B7-CDCF-4A55-8316-622914119913}" srcOrd="0" destOrd="0" presId="urn:microsoft.com/office/officeart/2005/8/layout/vList2"/>
    <dgm:cxn modelId="{0666F58F-2DF0-4534-9D62-111EF1CA8947}" type="presOf" srcId="{DBBA7AF5-F617-4737-9043-6B2FE3050A15}" destId="{CD72AEF0-102D-40CD-9D3B-C53DAD5BD655}" srcOrd="0" destOrd="0" presId="urn:microsoft.com/office/officeart/2005/8/layout/vList2"/>
    <dgm:cxn modelId="{68C1C886-1B2E-41A4-9EED-A70891103BE5}" srcId="{F8142E79-A043-4B07-8CB6-28A2BF0CDC8F}" destId="{E7451F5D-EFB3-4F07-ADC7-EDF0BBE6C4F3}" srcOrd="5" destOrd="0" parTransId="{41F64F92-A514-4343-B1B5-27AE1F7BB21E}" sibTransId="{9FD39BC5-AD30-440B-B49A-55D6E97B934C}"/>
    <dgm:cxn modelId="{00300DFE-C07A-4E4D-B162-F3D4E4E1F0A5}" type="presOf" srcId="{9593674F-F950-44CC-8A6E-884D8B6F33A2}" destId="{FE66EC2F-9F4E-45C7-AF10-88F2EC13DABD}" srcOrd="0" destOrd="0" presId="urn:microsoft.com/office/officeart/2005/8/layout/vList2"/>
    <dgm:cxn modelId="{1F0B91AC-BF76-4AB6-9DC5-7B3CE88453A4}" type="presOf" srcId="{71FD2A71-AC79-4BDF-89DA-371E652AE6DA}" destId="{F8E4AB52-1AE8-4CE3-A697-2522E0D9033E}" srcOrd="0" destOrd="0" presId="urn:microsoft.com/office/officeart/2005/8/layout/vList2"/>
    <dgm:cxn modelId="{783B2616-8D67-4E1B-90D2-02B3CC7B31D3}" srcId="{F8142E79-A043-4B07-8CB6-28A2BF0CDC8F}" destId="{71FD2A71-AC79-4BDF-89DA-371E652AE6DA}" srcOrd="0" destOrd="0" parTransId="{FBB0C810-6352-45C3-AF7F-038A36DF15AC}" sibTransId="{BB149A4C-27B3-4A4D-A880-A6BD67934C1C}"/>
    <dgm:cxn modelId="{9F883D4F-4F16-46E2-8960-7457C89FD7B4}" srcId="{F8142E79-A043-4B07-8CB6-28A2BF0CDC8F}" destId="{81ECE82A-C5A3-4BE7-82BE-6D2CBB97BC31}" srcOrd="6" destOrd="0" parTransId="{9508A9FF-24BF-4CA8-951A-9EF53940F61D}" sibTransId="{81D05890-6D89-4F08-81D0-CDA04A47C529}"/>
    <dgm:cxn modelId="{8521A178-29C8-4E66-AD68-934D2A49779B}" type="presOf" srcId="{2F7A77F1-29FC-4D3D-A4CB-EB7B5169EB87}" destId="{EC9BF852-66F2-4663-BFAF-3A4799A7AF5B}" srcOrd="0" destOrd="0" presId="urn:microsoft.com/office/officeart/2005/8/layout/vList2"/>
    <dgm:cxn modelId="{7B8D5C33-465E-47A7-9C0A-66B2B4D61844}" type="presOf" srcId="{81ECE82A-C5A3-4BE7-82BE-6D2CBB97BC31}" destId="{0370E78B-C31C-4A88-9BC3-352A33E1F455}" srcOrd="0" destOrd="0" presId="urn:microsoft.com/office/officeart/2005/8/layout/vList2"/>
    <dgm:cxn modelId="{9028FEF4-B2B2-4B05-8428-D8FE66C14936}" srcId="{F8142E79-A043-4B07-8CB6-28A2BF0CDC8F}" destId="{2F7A77F1-29FC-4D3D-A4CB-EB7B5169EB87}" srcOrd="4" destOrd="0" parTransId="{12C70E67-C0EB-4657-8AA5-2225AF4C6B4B}" sibTransId="{BEA42414-3E99-4699-9F1C-0228667472C0}"/>
    <dgm:cxn modelId="{3A6FF591-E48F-4A81-B3B3-73C3EA5C1B5E}" type="presOf" srcId="{F8142E79-A043-4B07-8CB6-28A2BF0CDC8F}" destId="{85903D13-C24C-46E8-AAC9-48123220E3FB}" srcOrd="0" destOrd="0" presId="urn:microsoft.com/office/officeart/2005/8/layout/vList2"/>
    <dgm:cxn modelId="{8DBD04EA-CF5A-4A03-B281-C0751301EDA2}" type="presOf" srcId="{5A3F4E4B-A996-4985-9DE6-BF14056B40C7}" destId="{30AF22F4-4800-4230-85FC-412B101FE104}" srcOrd="0" destOrd="0" presId="urn:microsoft.com/office/officeart/2005/8/layout/vList2"/>
    <dgm:cxn modelId="{821AD613-8578-4B74-9C8A-E6315898551F}" srcId="{F8142E79-A043-4B07-8CB6-28A2BF0CDC8F}" destId="{DBBA7AF5-F617-4737-9043-6B2FE3050A15}" srcOrd="3" destOrd="0" parTransId="{0D7C958B-9CB2-48AF-BF5B-59E5092DF6A1}" sibTransId="{67B0C47E-897B-4D16-93FA-BF26CD01EF42}"/>
    <dgm:cxn modelId="{6A7A5250-F921-415D-979E-303BD7B09FBE}" srcId="{F8142E79-A043-4B07-8CB6-28A2BF0CDC8F}" destId="{9593674F-F950-44CC-8A6E-884D8B6F33A2}" srcOrd="2" destOrd="0" parTransId="{52505B03-2B7A-4890-94F5-9B32683B05CE}" sibTransId="{97E6260B-A716-4903-84CD-37D364F65F38}"/>
    <dgm:cxn modelId="{83F4A71F-23FD-47A2-9093-8D6565443E1A}" type="presParOf" srcId="{85903D13-C24C-46E8-AAC9-48123220E3FB}" destId="{F8E4AB52-1AE8-4CE3-A697-2522E0D9033E}" srcOrd="0" destOrd="0" presId="urn:microsoft.com/office/officeart/2005/8/layout/vList2"/>
    <dgm:cxn modelId="{6FA9A56E-806C-42F4-85C2-E00EC4E5D189}" type="presParOf" srcId="{85903D13-C24C-46E8-AAC9-48123220E3FB}" destId="{D00CEFA4-A0AA-4175-9DC3-082ED1CD8D9A}" srcOrd="1" destOrd="0" presId="urn:microsoft.com/office/officeart/2005/8/layout/vList2"/>
    <dgm:cxn modelId="{420AD6F1-100B-4336-81CA-DE49ED911CC9}" type="presParOf" srcId="{85903D13-C24C-46E8-AAC9-48123220E3FB}" destId="{30AF22F4-4800-4230-85FC-412B101FE104}" srcOrd="2" destOrd="0" presId="urn:microsoft.com/office/officeart/2005/8/layout/vList2"/>
    <dgm:cxn modelId="{9373F12C-D7AA-4D00-B8D1-39858D0A33EC}" type="presParOf" srcId="{85903D13-C24C-46E8-AAC9-48123220E3FB}" destId="{4135EC6E-8663-464A-8D89-CD4FEC28827E}" srcOrd="3" destOrd="0" presId="urn:microsoft.com/office/officeart/2005/8/layout/vList2"/>
    <dgm:cxn modelId="{41BAC94E-478B-4964-AB18-359D62F92995}" type="presParOf" srcId="{85903D13-C24C-46E8-AAC9-48123220E3FB}" destId="{FE66EC2F-9F4E-45C7-AF10-88F2EC13DABD}" srcOrd="4" destOrd="0" presId="urn:microsoft.com/office/officeart/2005/8/layout/vList2"/>
    <dgm:cxn modelId="{39227BD5-4F07-4CE0-B828-4D77E6DFEDBA}" type="presParOf" srcId="{85903D13-C24C-46E8-AAC9-48123220E3FB}" destId="{EC7F9CFA-3A4D-412D-8C0B-A6EE62D0EDBB}" srcOrd="5" destOrd="0" presId="urn:microsoft.com/office/officeart/2005/8/layout/vList2"/>
    <dgm:cxn modelId="{CB77FB9A-14D6-4CD6-B00C-0DBE2E8D0A63}" type="presParOf" srcId="{85903D13-C24C-46E8-AAC9-48123220E3FB}" destId="{CD72AEF0-102D-40CD-9D3B-C53DAD5BD655}" srcOrd="6" destOrd="0" presId="urn:microsoft.com/office/officeart/2005/8/layout/vList2"/>
    <dgm:cxn modelId="{8A140E46-73E9-4694-911C-50EA2FF9BD3B}" type="presParOf" srcId="{85903D13-C24C-46E8-AAC9-48123220E3FB}" destId="{B8B47354-F54F-40AB-894F-03CE70DE989B}" srcOrd="7" destOrd="0" presId="urn:microsoft.com/office/officeart/2005/8/layout/vList2"/>
    <dgm:cxn modelId="{9E3BDC51-CBE8-4011-8D7E-F251A528AE3F}" type="presParOf" srcId="{85903D13-C24C-46E8-AAC9-48123220E3FB}" destId="{EC9BF852-66F2-4663-BFAF-3A4799A7AF5B}" srcOrd="8" destOrd="0" presId="urn:microsoft.com/office/officeart/2005/8/layout/vList2"/>
    <dgm:cxn modelId="{DC33204E-C53A-4B17-9860-73D4C27BB193}" type="presParOf" srcId="{85903D13-C24C-46E8-AAC9-48123220E3FB}" destId="{55FE7831-57D9-4F1B-8CB8-907B29581590}" srcOrd="9" destOrd="0" presId="urn:microsoft.com/office/officeart/2005/8/layout/vList2"/>
    <dgm:cxn modelId="{46332B52-DDC2-42DB-B384-E56BC3A135AA}" type="presParOf" srcId="{85903D13-C24C-46E8-AAC9-48123220E3FB}" destId="{29C307B7-CDCF-4A55-8316-622914119913}" srcOrd="10" destOrd="0" presId="urn:microsoft.com/office/officeart/2005/8/layout/vList2"/>
    <dgm:cxn modelId="{1864049F-6E58-4E5C-8F2C-7B3CA9316AB1}" type="presParOf" srcId="{85903D13-C24C-46E8-AAC9-48123220E3FB}" destId="{287089EA-47A8-47D9-9B52-0430D8102852}" srcOrd="11" destOrd="0" presId="urn:microsoft.com/office/officeart/2005/8/layout/vList2"/>
    <dgm:cxn modelId="{2EF35229-BC23-4890-8EDB-2931BAD6DF03}" type="presParOf" srcId="{85903D13-C24C-46E8-AAC9-48123220E3FB}" destId="{0370E78B-C31C-4A88-9BC3-352A33E1F45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E4AB52-1AE8-4CE3-A697-2522E0D9033E}">
      <dsp:nvSpPr>
        <dsp:cNvPr id="0" name=""/>
        <dsp:cNvSpPr/>
      </dsp:nvSpPr>
      <dsp:spPr>
        <a:xfrm>
          <a:off x="0" y="0"/>
          <a:ext cx="4817096" cy="7143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Гуматы</a:t>
          </a: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составляют основу гумуса, прекрасные регуляторы роста</a:t>
          </a:r>
        </a:p>
      </dsp:txBody>
      <dsp:txXfrm>
        <a:off x="0" y="0"/>
        <a:ext cx="4817096" cy="714365"/>
      </dsp:txXfrm>
    </dsp:sp>
    <dsp:sp modelId="{30AF22F4-4800-4230-85FC-412B101FE104}">
      <dsp:nvSpPr>
        <dsp:cNvPr id="0" name=""/>
        <dsp:cNvSpPr/>
      </dsp:nvSpPr>
      <dsp:spPr>
        <a:xfrm>
          <a:off x="0" y="727926"/>
          <a:ext cx="4817096" cy="7143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Способствуют быстрому размножению микроорганизмов в почве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27926"/>
        <a:ext cx="4817096" cy="714365"/>
      </dsp:txXfrm>
    </dsp:sp>
    <dsp:sp modelId="{FE66EC2F-9F4E-45C7-AF10-88F2EC13DABD}">
      <dsp:nvSpPr>
        <dsp:cNvPr id="0" name=""/>
        <dsp:cNvSpPr/>
      </dsp:nvSpPr>
      <dsp:spPr>
        <a:xfrm>
          <a:off x="0" y="1453865"/>
          <a:ext cx="4817096" cy="7143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Восстанавливают естественное плодородие истощенных почв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53865"/>
        <a:ext cx="4817096" cy="714365"/>
      </dsp:txXfrm>
    </dsp:sp>
    <dsp:sp modelId="{CD72AEF0-102D-40CD-9D3B-C53DAD5BD655}">
      <dsp:nvSpPr>
        <dsp:cNvPr id="0" name=""/>
        <dsp:cNvSpPr/>
      </dsp:nvSpPr>
      <dsp:spPr>
        <a:xfrm>
          <a:off x="0" y="2179805"/>
          <a:ext cx="4817096" cy="7143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Повышают энергию прорастания, всхожесть, способствуют развитию мощной корневой системы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179805"/>
        <a:ext cx="4817096" cy="714365"/>
      </dsp:txXfrm>
    </dsp:sp>
    <dsp:sp modelId="{EC9BF852-66F2-4663-BFAF-3A4799A7AF5B}">
      <dsp:nvSpPr>
        <dsp:cNvPr id="0" name=""/>
        <dsp:cNvSpPr/>
      </dsp:nvSpPr>
      <dsp:spPr>
        <a:xfrm>
          <a:off x="0" y="2905744"/>
          <a:ext cx="4817096" cy="7143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Обеспечивают устойчивость к неблагоприятным </a:t>
          </a:r>
          <a:r>
            <a:rPr lang="ru-RU" sz="13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физическим </a:t>
          </a:r>
          <a:r>
            <a:rPr lang="ru-RU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факторам (жара, холод), </a:t>
          </a:r>
          <a:r>
            <a:rPr lang="ru-RU" sz="13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химическим </a:t>
          </a:r>
          <a:r>
            <a:rPr lang="ru-RU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(засоление, тяжелые металлы, радионуклиды) и </a:t>
          </a:r>
          <a:r>
            <a:rPr lang="ru-RU" sz="13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биологическим</a:t>
          </a:r>
          <a:r>
            <a:rPr lang="ru-RU" sz="1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(грибные, бактериальные и вирусные </a:t>
          </a: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болезни)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905744"/>
        <a:ext cx="4817096" cy="714365"/>
      </dsp:txXfrm>
    </dsp:sp>
    <dsp:sp modelId="{29C307B7-CDCF-4A55-8316-622914119913}">
      <dsp:nvSpPr>
        <dsp:cNvPr id="0" name=""/>
        <dsp:cNvSpPr/>
      </dsp:nvSpPr>
      <dsp:spPr>
        <a:xfrm>
          <a:off x="0" y="3631683"/>
          <a:ext cx="4817096" cy="7143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Снижают химический стресс от пестицидов на культурные растения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631683"/>
        <a:ext cx="4817096" cy="714365"/>
      </dsp:txXfrm>
    </dsp:sp>
    <dsp:sp modelId="{0370E78B-C31C-4A88-9BC3-352A33E1F455}">
      <dsp:nvSpPr>
        <dsp:cNvPr id="0" name=""/>
        <dsp:cNvSpPr/>
      </dsp:nvSpPr>
      <dsp:spPr>
        <a:xfrm>
          <a:off x="0" y="4357623"/>
          <a:ext cx="4817096" cy="7143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растениях возрастает содержание витаминов, белка, крахмала, нуклеиновых кислот, сахаров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57623"/>
        <a:ext cx="4817096" cy="7143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0.29282</cdr:x>
      <cdr:y>0.04635</cdr:y>
    </cdr:from>
    <cdr:to>
      <cdr:x>0.78785</cdr:x>
      <cdr:y>0.15759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24127" y="381000"/>
          <a:ext cx="42672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0.36721</cdr:x>
      <cdr:y>0.15655</cdr:y>
    </cdr:from>
    <cdr:to>
      <cdr:x>0.64668</cdr:x>
      <cdr:y>0.1922</cdr:y>
    </cdr:to>
    <cdr:sp macro="" textlink="">
      <cdr:nvSpPr>
        <cdr:cNvPr id="3" name="TextBox 2"/>
        <cdr:cNvSpPr txBox="1"/>
      </cdr:nvSpPr>
      <cdr:spPr>
        <a:xfrm xmlns:a="http://schemas.openxmlformats.org/drawingml/2006/main" rot="20280012">
          <a:off x="4229011" y="2952373"/>
          <a:ext cx="3218560" cy="6723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/>
            <a:t>биопрепарат</a:t>
          </a:r>
        </a:p>
      </cdr:txBody>
    </cdr:sp>
  </cdr:relSizeAnchor>
  <cdr:relSizeAnchor xmlns:cdr="http://schemas.openxmlformats.org/drawingml/2006/chartDrawing">
    <cdr:from>
      <cdr:x>0.07293</cdr:x>
      <cdr:y>0.02433</cdr:y>
    </cdr:from>
    <cdr:to>
      <cdr:x>0.3558</cdr:x>
      <cdr:y>0.07068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28650" y="200025"/>
          <a:ext cx="24384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/>
            <a:t>Хлорофилл, мг/кв./дм.</a:t>
          </a:r>
        </a:p>
      </cdr:txBody>
    </cdr:sp>
  </cdr:relSizeAnchor>
  <cdr:relSizeAnchor xmlns:cdr="http://schemas.openxmlformats.org/drawingml/2006/chartDrawing">
    <cdr:from>
      <cdr:x>0.32051</cdr:x>
      <cdr:y>0.79545</cdr:y>
    </cdr:from>
    <cdr:to>
      <cdr:x>0.62408</cdr:x>
      <cdr:y>0.84803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785950" y="5000660"/>
          <a:ext cx="1691541" cy="3305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dirty="0"/>
            <a:t>Дни после обработки</a:t>
          </a:r>
        </a:p>
      </cdr:txBody>
    </cdr:sp>
  </cdr:relSizeAnchor>
  <cdr:relSizeAnchor xmlns:cdr="http://schemas.openxmlformats.org/drawingml/2006/chartDrawing">
    <cdr:from>
      <cdr:x>0.84615</cdr:x>
      <cdr:y>0.79545</cdr:y>
    </cdr:from>
    <cdr:to>
      <cdr:x>0.92554</cdr:x>
      <cdr:y>0.86818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714908" y="5000660"/>
          <a:ext cx="442374" cy="45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/>
            <a:t>день</a:t>
          </a:r>
        </a:p>
      </cdr:txBody>
    </cdr:sp>
  </cdr:relSizeAnchor>
  <cdr:relSizeAnchor xmlns:cdr="http://schemas.openxmlformats.org/drawingml/2006/chartDrawing">
    <cdr:from>
      <cdr:x>0</cdr:x>
      <cdr:y>0.875</cdr:y>
    </cdr:from>
    <cdr:to>
      <cdr:x>1</cdr:x>
      <cdr:y>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0" y="5500726"/>
          <a:ext cx="5572164" cy="7858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 rtl="0"/>
          <a:r>
            <a:rPr lang="en-US" sz="1800" b="1" dirty="0"/>
            <a:t>"</a:t>
          </a:r>
          <a:r>
            <a:rPr lang="ru-RU" sz="1800" b="1" dirty="0"/>
            <a:t>Гербицидная яма</a:t>
          </a:r>
          <a:r>
            <a:rPr lang="en-US" sz="1800" b="1" dirty="0"/>
            <a:t>"</a:t>
          </a:r>
          <a:r>
            <a:rPr lang="ru-RU" sz="1800" b="1" dirty="0"/>
            <a:t> и </a:t>
          </a:r>
          <a:r>
            <a:rPr lang="ru-RU" sz="1800" b="1" dirty="0" err="1"/>
            <a:t>антистрессовый</a:t>
          </a:r>
          <a:endParaRPr lang="ru-RU" sz="1800" b="1" dirty="0"/>
        </a:p>
        <a:p xmlns:a="http://schemas.openxmlformats.org/drawingml/2006/main">
          <a:pPr algn="ctr" rtl="0"/>
          <a:r>
            <a:rPr lang="ru-RU" sz="1800" b="1" dirty="0"/>
            <a:t> эффект биопрепарата</a:t>
          </a:r>
        </a:p>
        <a:p xmlns:a="http://schemas.openxmlformats.org/drawingml/2006/main">
          <a:endParaRPr lang="ru-RU" sz="18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F0BF3131-BFAC-469A-A5A4-72361DAAD4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DB22121-839B-4AEA-9ADB-F865560A70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6575" cy="512763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fld id="{2322FBB9-5094-4C6A-8707-271101127623}" type="datetimeFigureOut">
              <a:rPr lang="ru-RU"/>
              <a:pPr>
                <a:defRPr/>
              </a:pPr>
              <a:t>21.11.2019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AA85569-ACFB-4F64-AF3C-D0AF6615BC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6068E61-D143-49EB-96E9-B34C1CBD7A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725" y="9720263"/>
            <a:ext cx="3076575" cy="512762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fld id="{70A281F3-B7D4-4D31-9624-48CF29690A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9763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C09F5330-2650-496C-940C-74D8B35136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3686" tIns="46844" rIns="93686" bIns="4684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E2E2D4F-9C58-4E3E-B33B-68766D20428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6575" cy="512763"/>
          </a:xfrm>
          <a:prstGeom prst="rect">
            <a:avLst/>
          </a:prstGeom>
        </p:spPr>
        <p:txBody>
          <a:bodyPr vert="horz" lIns="93686" tIns="46844" rIns="93686" bIns="4684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fld id="{DE6443C6-E427-4873-9E84-6C67EC3C880C}" type="datetimeFigureOut">
              <a:rPr lang="ru-RU"/>
              <a:pPr>
                <a:defRPr/>
              </a:pPr>
              <a:t>21.11.2019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0FFE4C34-50C2-41E6-B7DA-9C0AC76427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5338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86" tIns="46844" rIns="93686" bIns="46844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DF9F5CCD-DF52-422C-81CF-B56050B958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924425"/>
            <a:ext cx="5681662" cy="4029075"/>
          </a:xfrm>
          <a:prstGeom prst="rect">
            <a:avLst/>
          </a:prstGeom>
        </p:spPr>
        <p:txBody>
          <a:bodyPr vert="horz" lIns="93686" tIns="46844" rIns="93686" bIns="46844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355D141-0ACD-431C-94BE-A7536937B7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lIns="93686" tIns="46844" rIns="93686" bIns="4684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E7F0CF7-33BE-4869-B688-ADABF058DE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2725" y="9720263"/>
            <a:ext cx="3076575" cy="512762"/>
          </a:xfrm>
          <a:prstGeom prst="rect">
            <a:avLst/>
          </a:prstGeom>
        </p:spPr>
        <p:txBody>
          <a:bodyPr vert="horz" lIns="93686" tIns="46844" rIns="93686" bIns="46844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fld id="{8041B273-7B3A-4D17-B189-378F4445AE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48676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1CD4E030-5CCB-468B-94F0-5614CD6CFB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xmlns="" id="{51FD27F3-D993-4622-9A2C-90947D180C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52513" y="4343400"/>
            <a:ext cx="5119687" cy="411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998138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>
            <a:extLst>
              <a:ext uri="{FF2B5EF4-FFF2-40B4-BE49-F238E27FC236}">
                <a16:creationId xmlns:a16="http://schemas.microsoft.com/office/drawing/2014/main" xmlns="" id="{EF3A8FFD-080C-4F9C-820C-353C1658DB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Заметки 2">
            <a:extLst>
              <a:ext uri="{FF2B5EF4-FFF2-40B4-BE49-F238E27FC236}">
                <a16:creationId xmlns:a16="http://schemas.microsoft.com/office/drawing/2014/main" xmlns="" id="{B9B4D8A7-14E0-488B-91EF-2FE8134789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42988" y="4714875"/>
            <a:ext cx="5075237" cy="44672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энтомофагов в филиалах ФГБУ «Россельхозцентр» за три квартала 2012 г составило 5818 млн. экз. Наибольшее количество энтомофагов было произведено в Белгородском филиале - 3952 млн. экз., в Ставропольском крае этот показатель составляет 1229 млн. экз., в Татарстане - 637 млн. экз. </a:t>
            </a:r>
          </a:p>
          <a:p>
            <a:endParaRPr lang="ru-RU" altLang="ru-RU"/>
          </a:p>
        </p:txBody>
      </p:sp>
      <p:sp>
        <p:nvSpPr>
          <p:cNvPr id="81924" name="Номер слайда 3">
            <a:extLst>
              <a:ext uri="{FF2B5EF4-FFF2-40B4-BE49-F238E27FC236}">
                <a16:creationId xmlns:a16="http://schemas.microsoft.com/office/drawing/2014/main" xmlns="" id="{065731FB-CA88-4BEC-867E-C46A038CAB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4B86B6-BBBF-4ABF-A63E-84A1C0AC2CB4}" type="slidenum">
              <a:rPr lang="ru-RU" altLang="ru-RU" sz="1100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ru-RU" altLang="ru-RU" sz="11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1581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>
            <a:extLst>
              <a:ext uri="{FF2B5EF4-FFF2-40B4-BE49-F238E27FC236}">
                <a16:creationId xmlns:a16="http://schemas.microsoft.com/office/drawing/2014/main" xmlns="" id="{E93E395D-53AC-4355-AAC5-2EFD23C472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Заметки 2">
            <a:extLst>
              <a:ext uri="{FF2B5EF4-FFF2-40B4-BE49-F238E27FC236}">
                <a16:creationId xmlns:a16="http://schemas.microsoft.com/office/drawing/2014/main" xmlns="" id="{B17546D0-C5BD-4C7B-BAB9-AEFF85CCB2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42988" y="4714875"/>
            <a:ext cx="5075237" cy="44672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энтомофагов в филиалах ФГБУ «Россельхозцентр» за три квартала 2012 г составило 5818 млн. экз. Наибольшее количество энтомофагов было произведено в Белгородском филиале - 3952 млн. экз., в Ставропольском крае этот показатель составляет 1229 млн. экз., в Татарстане - 637 млн. экз. </a:t>
            </a:r>
          </a:p>
          <a:p>
            <a:endParaRPr lang="ru-RU" altLang="ru-RU"/>
          </a:p>
        </p:txBody>
      </p:sp>
      <p:sp>
        <p:nvSpPr>
          <p:cNvPr id="106500" name="Номер слайда 3">
            <a:extLst>
              <a:ext uri="{FF2B5EF4-FFF2-40B4-BE49-F238E27FC236}">
                <a16:creationId xmlns:a16="http://schemas.microsoft.com/office/drawing/2014/main" xmlns="" id="{D22386F8-DBDB-433D-BF5B-03F5A757A5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5BD5136-A13D-428E-887C-63501ACE74C1}" type="slidenum">
              <a:rPr lang="ru-RU" altLang="ru-RU" sz="1100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ru-RU" altLang="ru-RU" sz="11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522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4.xml"/><Relationship Id="rId2" Type="http://schemas.openxmlformats.org/officeDocument/2006/relationships/slide" Target="../slides/slide30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4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3.xml"/><Relationship Id="rId5" Type="http://schemas.openxmlformats.org/officeDocument/2006/relationships/slide" Target="../slides/slide44.xml"/><Relationship Id="rId4" Type="http://schemas.openxmlformats.org/officeDocument/2006/relationships/slide" Target="../slides/slide3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3.xml"/><Relationship Id="rId5" Type="http://schemas.openxmlformats.org/officeDocument/2006/relationships/slide" Target="../slides/slide44.xml"/><Relationship Id="rId4" Type="http://schemas.openxmlformats.org/officeDocument/2006/relationships/slide" Target="../slides/slide3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43.xml"/><Relationship Id="rId4" Type="http://schemas.openxmlformats.org/officeDocument/2006/relationships/slide" Target="../slides/slide4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43.xml"/><Relationship Id="rId4" Type="http://schemas.openxmlformats.org/officeDocument/2006/relationships/slide" Target="../slides/slide4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устой макет с нумерацией2">
    <p:bg>
      <p:bgPr>
        <a:solidFill>
          <a:srgbClr val="FFF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E2B8F35-C4C4-465C-8037-CAFEEBCEBCD8}"/>
              </a:ext>
            </a:extLst>
          </p:cNvPr>
          <p:cNvSpPr/>
          <p:nvPr/>
        </p:nvSpPr>
        <p:spPr>
          <a:xfrm>
            <a:off x="7092950" y="6561138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94A46C13-BABE-4CF6-A53A-656505C8042F}"/>
              </a:ext>
            </a:extLst>
          </p:cNvPr>
          <p:cNvSpPr/>
          <p:nvPr/>
        </p:nvSpPr>
        <p:spPr>
          <a:xfrm>
            <a:off x="7515225" y="6556375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4C8C4A0F-5E4C-4BC9-B9DD-C5665F9455F6}"/>
              </a:ext>
            </a:extLst>
          </p:cNvPr>
          <p:cNvSpPr/>
          <p:nvPr/>
        </p:nvSpPr>
        <p:spPr>
          <a:xfrm>
            <a:off x="7924800" y="6557963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E151AE6-F5D1-4436-B221-7EAA67377424}"/>
              </a:ext>
            </a:extLst>
          </p:cNvPr>
          <p:cNvSpPr/>
          <p:nvPr/>
        </p:nvSpPr>
        <p:spPr>
          <a:xfrm>
            <a:off x="8348663" y="6557963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>
            <a:hlinkClick r:id="rId2" action="ppaction://hlinksldjump"/>
            <a:extLst>
              <a:ext uri="{FF2B5EF4-FFF2-40B4-BE49-F238E27FC236}">
                <a16:creationId xmlns:a16="http://schemas.microsoft.com/office/drawing/2014/main" xmlns="" id="{89473001-9EB1-414F-9544-D229DABB0575}"/>
              </a:ext>
            </a:extLst>
          </p:cNvPr>
          <p:cNvSpPr/>
          <p:nvPr userDrawn="1"/>
        </p:nvSpPr>
        <p:spPr>
          <a:xfrm>
            <a:off x="7092950" y="6561138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50462DD5-E5B4-4DDD-BA23-B36D24650554}"/>
              </a:ext>
            </a:extLst>
          </p:cNvPr>
          <p:cNvSpPr/>
          <p:nvPr userDrawn="1"/>
        </p:nvSpPr>
        <p:spPr>
          <a:xfrm>
            <a:off x="7515225" y="6556375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7AAFD92C-C6DF-4DED-82F4-2BDDB1CCD95A}"/>
              </a:ext>
            </a:extLst>
          </p:cNvPr>
          <p:cNvSpPr/>
          <p:nvPr userDrawn="1"/>
        </p:nvSpPr>
        <p:spPr>
          <a:xfrm>
            <a:off x="7924800" y="6557963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hlinkClick r:id="rId2" action="ppaction://hlinksldjump"/>
            <a:extLst>
              <a:ext uri="{FF2B5EF4-FFF2-40B4-BE49-F238E27FC236}">
                <a16:creationId xmlns:a16="http://schemas.microsoft.com/office/drawing/2014/main" xmlns="" id="{2E83D012-D826-44F9-900E-3E1411BD2523}"/>
              </a:ext>
            </a:extLst>
          </p:cNvPr>
          <p:cNvSpPr/>
          <p:nvPr userDrawn="1"/>
        </p:nvSpPr>
        <p:spPr>
          <a:xfrm>
            <a:off x="8348663" y="6557963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15523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кет аккредитации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 descr="Logo_mini.png">
            <a:extLst>
              <a:ext uri="{FF2B5EF4-FFF2-40B4-BE49-F238E27FC236}">
                <a16:creationId xmlns:a16="http://schemas.microsoft.com/office/drawing/2014/main" xmlns="" id="{1BC2A752-3888-4636-838F-40147089B1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23838"/>
            <a:ext cx="6477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C1DB0C6-C766-45BE-9CFB-CC1007723C2E}"/>
              </a:ext>
            </a:extLst>
          </p:cNvPr>
          <p:cNvSpPr/>
          <p:nvPr/>
        </p:nvSpPr>
        <p:spPr>
          <a:xfrm>
            <a:off x="7092950" y="6561138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DC66F83B-8873-4A2B-BD6F-54C346D1C12F}"/>
              </a:ext>
            </a:extLst>
          </p:cNvPr>
          <p:cNvSpPr/>
          <p:nvPr/>
        </p:nvSpPr>
        <p:spPr>
          <a:xfrm>
            <a:off x="7515225" y="6556375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102049EA-F9BC-4CA1-BCE2-53BB4A2FC55F}"/>
              </a:ext>
            </a:extLst>
          </p:cNvPr>
          <p:cNvSpPr/>
          <p:nvPr/>
        </p:nvSpPr>
        <p:spPr>
          <a:xfrm>
            <a:off x="7924800" y="6557963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23D666-C89C-48A0-A9F6-D56C6BD27592}"/>
              </a:ext>
            </a:extLst>
          </p:cNvPr>
          <p:cNvSpPr/>
          <p:nvPr/>
        </p:nvSpPr>
        <p:spPr>
          <a:xfrm>
            <a:off x="8348663" y="6557963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одержимое 13"/>
          <p:cNvSpPr>
            <a:spLocks noGrp="1"/>
          </p:cNvSpPr>
          <p:nvPr>
            <p:ph sz="quarter" idx="16"/>
          </p:nvPr>
        </p:nvSpPr>
        <p:spPr>
          <a:xfrm>
            <a:off x="250825" y="1160463"/>
            <a:ext cx="8208963" cy="3593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FF8400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Содержимое 13"/>
          <p:cNvSpPr>
            <a:spLocks noGrp="1"/>
          </p:cNvSpPr>
          <p:nvPr>
            <p:ph sz="quarter" idx="17"/>
          </p:nvPr>
        </p:nvSpPr>
        <p:spPr>
          <a:xfrm>
            <a:off x="233590" y="1646951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7" name="Содержимое 13"/>
          <p:cNvSpPr>
            <a:spLocks noGrp="1"/>
          </p:cNvSpPr>
          <p:nvPr>
            <p:ph sz="quarter" idx="18"/>
          </p:nvPr>
        </p:nvSpPr>
        <p:spPr>
          <a:xfrm>
            <a:off x="239894" y="2078998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4C4C4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9" name="Содержимое 8"/>
          <p:cNvSpPr>
            <a:spLocks noGrp="1"/>
          </p:cNvSpPr>
          <p:nvPr>
            <p:ph sz="quarter" idx="13"/>
          </p:nvPr>
        </p:nvSpPr>
        <p:spPr>
          <a:xfrm>
            <a:off x="250825" y="188914"/>
            <a:ext cx="7074715" cy="7523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xmlns="" id="{E6C20666-E49D-4786-AF33-BF175BA703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48E87-4DC6-4FC3-A45A-55E39648FF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5049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Макет сертификации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 descr="Logo_mini.png">
            <a:extLst>
              <a:ext uri="{FF2B5EF4-FFF2-40B4-BE49-F238E27FC236}">
                <a16:creationId xmlns:a16="http://schemas.microsoft.com/office/drawing/2014/main" xmlns="" id="{4AF9E5FC-156A-4036-A165-85D7700FE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23838"/>
            <a:ext cx="6477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16D9F32-6225-4A91-85E9-5DBA1AD7BF7F}"/>
              </a:ext>
            </a:extLst>
          </p:cNvPr>
          <p:cNvSpPr/>
          <p:nvPr/>
        </p:nvSpPr>
        <p:spPr>
          <a:xfrm>
            <a:off x="7092950" y="6561138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6968BD60-2E7C-415D-9487-CCC866B0F405}"/>
              </a:ext>
            </a:extLst>
          </p:cNvPr>
          <p:cNvSpPr/>
          <p:nvPr/>
        </p:nvSpPr>
        <p:spPr>
          <a:xfrm>
            <a:off x="7515225" y="6556375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7984DB34-78B7-478F-ADAC-22ED7CD8B1D6}"/>
              </a:ext>
            </a:extLst>
          </p:cNvPr>
          <p:cNvSpPr/>
          <p:nvPr/>
        </p:nvSpPr>
        <p:spPr>
          <a:xfrm>
            <a:off x="7924800" y="6557963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BD4FC6A2-6A80-4E03-86D5-EBDE442E6D0D}"/>
              </a:ext>
            </a:extLst>
          </p:cNvPr>
          <p:cNvSpPr/>
          <p:nvPr/>
        </p:nvSpPr>
        <p:spPr>
          <a:xfrm>
            <a:off x="8348663" y="6557963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одержимое 13"/>
          <p:cNvSpPr>
            <a:spLocks noGrp="1"/>
          </p:cNvSpPr>
          <p:nvPr>
            <p:ph sz="quarter" idx="16"/>
          </p:nvPr>
        </p:nvSpPr>
        <p:spPr>
          <a:xfrm>
            <a:off x="250825" y="1160463"/>
            <a:ext cx="8208963" cy="3593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FF8400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Содержимое 13"/>
          <p:cNvSpPr>
            <a:spLocks noGrp="1"/>
          </p:cNvSpPr>
          <p:nvPr>
            <p:ph sz="quarter" idx="17"/>
          </p:nvPr>
        </p:nvSpPr>
        <p:spPr>
          <a:xfrm>
            <a:off x="233590" y="1646951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7" name="Содержимое 13"/>
          <p:cNvSpPr>
            <a:spLocks noGrp="1"/>
          </p:cNvSpPr>
          <p:nvPr>
            <p:ph sz="quarter" idx="18"/>
          </p:nvPr>
        </p:nvSpPr>
        <p:spPr>
          <a:xfrm>
            <a:off x="239894" y="2078998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4C4C4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9" name="Содержимое 8"/>
          <p:cNvSpPr>
            <a:spLocks noGrp="1"/>
          </p:cNvSpPr>
          <p:nvPr>
            <p:ph sz="quarter" idx="13"/>
          </p:nvPr>
        </p:nvSpPr>
        <p:spPr>
          <a:xfrm>
            <a:off x="250825" y="188914"/>
            <a:ext cx="7074715" cy="7523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xmlns="" id="{CE750355-A3AC-4B67-BF71-4DE2760E457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69AAC-341E-4266-9304-E93154EE13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30285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E067792-D5A4-47C2-B7D6-9894CA7661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3F03844-3754-43A1-AC8B-A12B082A6DED}" type="datetimeFigureOut">
              <a:rPr lang="ru-RU"/>
              <a:pPr>
                <a:defRPr/>
              </a:pPr>
              <a:t>21.11.2019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8A95D31-D2F7-4CC2-8D54-F14B02A7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3EE04F7-D6D8-429F-A459-60AF83CB6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3544B-F7F4-484A-9004-180A753FD3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88138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Пустой макет с нумерацие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 descr="Logo_mini.png">
            <a:extLst>
              <a:ext uri="{FF2B5EF4-FFF2-40B4-BE49-F238E27FC236}">
                <a16:creationId xmlns:a16="http://schemas.microsoft.com/office/drawing/2014/main" xmlns="" id="{589BB3F8-A34D-47B0-8141-1183EB582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23838"/>
            <a:ext cx="6477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F7B1595-45DF-4988-87C8-5CD65D245BC3}"/>
              </a:ext>
            </a:extLst>
          </p:cNvPr>
          <p:cNvSpPr/>
          <p:nvPr/>
        </p:nvSpPr>
        <p:spPr>
          <a:xfrm>
            <a:off x="7092950" y="6561138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984CD1A5-1EB6-4183-B4FF-24029CC1B9CF}"/>
              </a:ext>
            </a:extLst>
          </p:cNvPr>
          <p:cNvSpPr/>
          <p:nvPr/>
        </p:nvSpPr>
        <p:spPr>
          <a:xfrm>
            <a:off x="7515225" y="6556375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CF6870B5-FDB8-43C1-984D-BD145AAAB7E0}"/>
              </a:ext>
            </a:extLst>
          </p:cNvPr>
          <p:cNvSpPr/>
          <p:nvPr/>
        </p:nvSpPr>
        <p:spPr>
          <a:xfrm>
            <a:off x="7924800" y="6557963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4B7CD260-DA16-4168-B41C-18F8D9AA0B0F}"/>
              </a:ext>
            </a:extLst>
          </p:cNvPr>
          <p:cNvSpPr/>
          <p:nvPr/>
        </p:nvSpPr>
        <p:spPr>
          <a:xfrm>
            <a:off x="8348663" y="6557963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одержимое 13"/>
          <p:cNvSpPr>
            <a:spLocks noGrp="1"/>
          </p:cNvSpPr>
          <p:nvPr>
            <p:ph sz="quarter" idx="16"/>
          </p:nvPr>
        </p:nvSpPr>
        <p:spPr>
          <a:xfrm>
            <a:off x="250825" y="1160463"/>
            <a:ext cx="8208963" cy="3593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FF8400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Содержимое 13"/>
          <p:cNvSpPr>
            <a:spLocks noGrp="1"/>
          </p:cNvSpPr>
          <p:nvPr>
            <p:ph sz="quarter" idx="17"/>
          </p:nvPr>
        </p:nvSpPr>
        <p:spPr>
          <a:xfrm>
            <a:off x="233590" y="1646951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7" name="Содержимое 13"/>
          <p:cNvSpPr>
            <a:spLocks noGrp="1"/>
          </p:cNvSpPr>
          <p:nvPr>
            <p:ph sz="quarter" idx="18"/>
          </p:nvPr>
        </p:nvSpPr>
        <p:spPr>
          <a:xfrm>
            <a:off x="239894" y="2078998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4C4C4C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9" name="Содержимое 8"/>
          <p:cNvSpPr>
            <a:spLocks noGrp="1"/>
          </p:cNvSpPr>
          <p:nvPr>
            <p:ph sz="quarter" idx="13"/>
          </p:nvPr>
        </p:nvSpPr>
        <p:spPr>
          <a:xfrm>
            <a:off x="250825" y="188914"/>
            <a:ext cx="7074715" cy="7523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xmlns="" id="{6BDBC955-A16E-4AC3-9C2E-04F41953591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F3F0A-1068-4C82-9560-F11C934591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131628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устой макет с нумерацие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 descr="Logo_mini.png">
            <a:extLst>
              <a:ext uri="{FF2B5EF4-FFF2-40B4-BE49-F238E27FC236}">
                <a16:creationId xmlns:a16="http://schemas.microsoft.com/office/drawing/2014/main" xmlns="" id="{FF3D8CEF-43F6-4C3A-9AA2-A99322EB99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23838"/>
            <a:ext cx="6477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794BAAA-1DD5-4A6B-9E1D-3439DEB43A9A}"/>
              </a:ext>
            </a:extLst>
          </p:cNvPr>
          <p:cNvSpPr/>
          <p:nvPr userDrawn="1"/>
        </p:nvSpPr>
        <p:spPr>
          <a:xfrm>
            <a:off x="7092950" y="6561138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F23D6619-C3CD-42CB-9950-7EA3A53D23EE}"/>
              </a:ext>
            </a:extLst>
          </p:cNvPr>
          <p:cNvSpPr/>
          <p:nvPr userDrawn="1"/>
        </p:nvSpPr>
        <p:spPr>
          <a:xfrm>
            <a:off x="7515225" y="6556375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B9226FE2-6599-4BB5-890F-E95E32E1E80B}"/>
              </a:ext>
            </a:extLst>
          </p:cNvPr>
          <p:cNvSpPr/>
          <p:nvPr userDrawn="1"/>
        </p:nvSpPr>
        <p:spPr>
          <a:xfrm>
            <a:off x="7924800" y="6557963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75902A19-7F8A-4A2B-8096-28FAD744E0ED}"/>
              </a:ext>
            </a:extLst>
          </p:cNvPr>
          <p:cNvSpPr/>
          <p:nvPr userDrawn="1"/>
        </p:nvSpPr>
        <p:spPr>
          <a:xfrm>
            <a:off x="8348663" y="6557963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одержимое 13"/>
          <p:cNvSpPr>
            <a:spLocks noGrp="1"/>
          </p:cNvSpPr>
          <p:nvPr>
            <p:ph sz="quarter" idx="16"/>
          </p:nvPr>
        </p:nvSpPr>
        <p:spPr>
          <a:xfrm>
            <a:off x="250825" y="1160463"/>
            <a:ext cx="8208963" cy="3593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FF8400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  <a:p>
            <a:pPr lvl="0"/>
            <a:endParaRPr lang="ru-RU" dirty="0" err="1"/>
          </a:p>
        </p:txBody>
      </p:sp>
      <p:sp>
        <p:nvSpPr>
          <p:cNvPr id="16" name="Содержимое 13"/>
          <p:cNvSpPr>
            <a:spLocks noGrp="1"/>
          </p:cNvSpPr>
          <p:nvPr>
            <p:ph sz="quarter" idx="17"/>
          </p:nvPr>
        </p:nvSpPr>
        <p:spPr>
          <a:xfrm>
            <a:off x="233590" y="1646951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  <a:p>
            <a:pPr lvl="0"/>
            <a:endParaRPr lang="ru-RU" dirty="0" err="1"/>
          </a:p>
        </p:txBody>
      </p:sp>
      <p:sp>
        <p:nvSpPr>
          <p:cNvPr id="17" name="Содержимое 13"/>
          <p:cNvSpPr>
            <a:spLocks noGrp="1"/>
          </p:cNvSpPr>
          <p:nvPr>
            <p:ph sz="quarter" idx="18"/>
          </p:nvPr>
        </p:nvSpPr>
        <p:spPr>
          <a:xfrm>
            <a:off x="239894" y="2078998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4C4C4C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</p:txBody>
      </p:sp>
      <p:sp>
        <p:nvSpPr>
          <p:cNvPr id="19" name="Содержимое 8"/>
          <p:cNvSpPr>
            <a:spLocks noGrp="1"/>
          </p:cNvSpPr>
          <p:nvPr>
            <p:ph sz="quarter" idx="13"/>
          </p:nvPr>
        </p:nvSpPr>
        <p:spPr>
          <a:xfrm>
            <a:off x="250825" y="188914"/>
            <a:ext cx="7074715" cy="7523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xmlns="" id="{FF26A03F-031B-4749-9AB0-DCA9DDE0875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A39C1-3E6A-4A8E-AA88-5555360807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22516127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4CA8ABD-C23D-4557-AA92-E9C111E0D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108EC1D-C3A1-4F7D-9404-DABC27707558}" type="datetimeFigureOut">
              <a:rPr lang="ru-RU"/>
              <a:pPr>
                <a:defRPr/>
              </a:pPr>
              <a:t>21.11.2019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EF60AF9-245F-43A2-8ABB-712743620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4742FA2-E1AA-4404-88D0-D836BABD8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BD1AF-6664-42DE-AF72-87DF8C2A84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03172607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" Target="../slides/slide4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" Target="../slides/slide44.xml"/><Relationship Id="rId5" Type="http://schemas.openxmlformats.org/officeDocument/2006/relationships/slideLayout" Target="../slideLayouts/slideLayout5.xml"/><Relationship Id="rId10" Type="http://schemas.openxmlformats.org/officeDocument/2006/relationships/slide" Target="../slides/slide30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62C30AA-C39A-46DE-A4B3-00BA5B92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57963"/>
            <a:ext cx="539750" cy="21748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4C4C4C"/>
                </a:solidFill>
                <a:latin typeface="+mn-lt"/>
              </a:defRPr>
            </a:lvl1pPr>
          </a:lstStyle>
          <a:p>
            <a:pPr>
              <a:defRPr/>
            </a:pPr>
            <a:fld id="{008E1191-E9F9-4FA2-94AC-50C54350A6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C5642A0-1B1A-4CEE-82A6-32D3CBAC41CC}"/>
              </a:ext>
            </a:extLst>
          </p:cNvPr>
          <p:cNvSpPr/>
          <p:nvPr/>
        </p:nvSpPr>
        <p:spPr>
          <a:xfrm>
            <a:off x="7092950" y="6561138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6E10C58-01D9-4674-947C-14185784FEB0}"/>
              </a:ext>
            </a:extLst>
          </p:cNvPr>
          <p:cNvSpPr/>
          <p:nvPr/>
        </p:nvSpPr>
        <p:spPr>
          <a:xfrm>
            <a:off x="7515225" y="6556375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54478AD-3D21-49DC-A634-3E0CCB1F6F79}"/>
              </a:ext>
            </a:extLst>
          </p:cNvPr>
          <p:cNvSpPr/>
          <p:nvPr/>
        </p:nvSpPr>
        <p:spPr>
          <a:xfrm>
            <a:off x="7924800" y="6557963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9A6897C-AB02-447D-960B-4A6AEACB3AFF}"/>
              </a:ext>
            </a:extLst>
          </p:cNvPr>
          <p:cNvSpPr/>
          <p:nvPr/>
        </p:nvSpPr>
        <p:spPr>
          <a:xfrm>
            <a:off x="8348663" y="6557963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80" r:id="rId5"/>
    <p:sldLayoutId id="2147484081" r:id="rId6"/>
    <p:sldLayoutId id="2147484082" r:id="rId7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slide" Target="slide44.xml"/><Relationship Id="rId4" Type="http://schemas.openxmlformats.org/officeDocument/2006/relationships/slide" Target="slide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ackgroud_main.jpg">
            <a:extLst>
              <a:ext uri="{FF2B5EF4-FFF2-40B4-BE49-F238E27FC236}">
                <a16:creationId xmlns:a16="http://schemas.microsoft.com/office/drawing/2014/main" xmlns="" id="{1E1CAEE5-0ECA-45D9-BA01-5991AEF4DA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11622" cy="256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B30590-1950-425B-8B02-C40674418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0186" y="474785"/>
            <a:ext cx="66224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Федерального Государственного бюджетного учреждения</a:t>
            </a: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«Российский сельскохозяйственный центр»</a:t>
            </a:r>
          </a:p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Кировской области</a:t>
            </a:r>
          </a:p>
        </p:txBody>
      </p:sp>
      <p:sp>
        <p:nvSpPr>
          <p:cNvPr id="7" name="Прямоугольник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572E5601-012F-4700-B7FD-EE28C662B48C}"/>
              </a:ext>
            </a:extLst>
          </p:cNvPr>
          <p:cNvSpPr/>
          <p:nvPr/>
        </p:nvSpPr>
        <p:spPr>
          <a:xfrm>
            <a:off x="7092950" y="6556375"/>
            <a:ext cx="358775" cy="296863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839D8F96-2D24-436B-8DA6-449C12BE015A}"/>
              </a:ext>
            </a:extLst>
          </p:cNvPr>
          <p:cNvSpPr/>
          <p:nvPr/>
        </p:nvSpPr>
        <p:spPr>
          <a:xfrm>
            <a:off x="7507288" y="6554788"/>
            <a:ext cx="360362" cy="296862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5B0A7AB9-B4F6-448B-8D2B-1CDB95069314}"/>
              </a:ext>
            </a:extLst>
          </p:cNvPr>
          <p:cNvSpPr/>
          <p:nvPr/>
        </p:nvSpPr>
        <p:spPr>
          <a:xfrm>
            <a:off x="7924800" y="6556375"/>
            <a:ext cx="360363" cy="296863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906B0E70-EDC9-4526-9E20-1085F235BE23}"/>
              </a:ext>
            </a:extLst>
          </p:cNvPr>
          <p:cNvSpPr/>
          <p:nvPr/>
        </p:nvSpPr>
        <p:spPr>
          <a:xfrm>
            <a:off x="8348663" y="6554788"/>
            <a:ext cx="358775" cy="296862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C9A532-9B1D-43D7-94EA-C69A5953D681}"/>
              </a:ext>
            </a:extLst>
          </p:cNvPr>
          <p:cNvSpPr txBox="1"/>
          <p:nvPr/>
        </p:nvSpPr>
        <p:spPr>
          <a:xfrm>
            <a:off x="98436" y="1670428"/>
            <a:ext cx="8965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ru-RU" alt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 правильного применения биопрепаратов </a:t>
            </a:r>
            <a:r>
              <a:rPr lang="ru-RU" alt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зависит </a:t>
            </a:r>
            <a:r>
              <a:rPr lang="ru-RU" alt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и качество продукции</a:t>
            </a:r>
          </a:p>
        </p:txBody>
      </p:sp>
      <p:pic>
        <p:nvPicPr>
          <p:cNvPr id="12" name="Рисунок 2">
            <a:extLst>
              <a:ext uri="{FF2B5EF4-FFF2-40B4-BE49-F238E27FC236}">
                <a16:creationId xmlns:a16="http://schemas.microsoft.com/office/drawing/2014/main" xmlns="" id="{1F8D6C55-0F32-4234-B3F7-EFC0E649E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83" y="3271281"/>
            <a:ext cx="3768117" cy="282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EDF8C3E-B4FA-4FE3-AF4A-EA3A344BBE73}"/>
              </a:ext>
            </a:extLst>
          </p:cNvPr>
          <p:cNvSpPr txBox="1"/>
          <p:nvPr/>
        </p:nvSpPr>
        <p:spPr>
          <a:xfrm>
            <a:off x="0" y="6097369"/>
            <a:ext cx="8132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биолаборатории</a:t>
            </a:r>
          </a:p>
          <a:p>
            <a:pPr algn="ctr" eaLnBrk="1" hangingPunct="1"/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Будина Е.А. -  кандидат с.-х. наук</a:t>
            </a:r>
          </a:p>
        </p:txBody>
      </p:sp>
      <p:pic>
        <p:nvPicPr>
          <p:cNvPr id="14" name="Рисунок 2">
            <a:extLst>
              <a:ext uri="{FF2B5EF4-FFF2-40B4-BE49-F238E27FC236}">
                <a16:creationId xmlns:a16="http://schemas.microsoft.com/office/drawing/2014/main" xmlns="" id="{1FCF6B1B-1881-4152-9225-6D4F15C8C3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283" y="3617913"/>
            <a:ext cx="383540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BE66902-5048-46B4-82EA-336D11C2EF74}"/>
              </a:ext>
            </a:extLst>
          </p:cNvPr>
          <p:cNvSpPr/>
          <p:nvPr/>
        </p:nvSpPr>
        <p:spPr>
          <a:xfrm>
            <a:off x="0" y="5855524"/>
            <a:ext cx="8253166" cy="4619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7" name="Рисунок 1">
            <a:extLst>
              <a:ext uri="{FF2B5EF4-FFF2-40B4-BE49-F238E27FC236}">
                <a16:creationId xmlns:a16="http://schemas.microsoft.com/office/drawing/2014/main" xmlns="" id="{7FDCBA83-3B53-4535-91DA-08EF05CCE5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44" r="781" b="9598"/>
          <a:stretch/>
        </p:blipFill>
        <p:spPr bwMode="auto">
          <a:xfrm>
            <a:off x="5031555" y="2182366"/>
            <a:ext cx="3101419" cy="331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CBD18CFF-1F95-492D-A949-C759F2C94124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998135617"/>
              </p:ext>
            </p:extLst>
          </p:nvPr>
        </p:nvGraphicFramePr>
        <p:xfrm>
          <a:off x="65986" y="616740"/>
          <a:ext cx="4817097" cy="5073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3FB052-ECFD-47AC-BD90-B27A0B2E6F50}"/>
              </a:ext>
            </a:extLst>
          </p:cNvPr>
          <p:cNvSpPr txBox="1"/>
          <p:nvPr/>
        </p:nvSpPr>
        <p:spPr>
          <a:xfrm>
            <a:off x="113120" y="5652936"/>
            <a:ext cx="7843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Повышают усвоение удобрений и предотвращают их миграцию в нижние  слои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3CEA6E5-F0B1-4A9D-8DFB-AE483C720FB0}"/>
              </a:ext>
            </a:extLst>
          </p:cNvPr>
          <p:cNvSpPr/>
          <p:nvPr/>
        </p:nvSpPr>
        <p:spPr>
          <a:xfrm>
            <a:off x="-56561" y="243995"/>
            <a:ext cx="85972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Уникальность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Гуматов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полученных из бурых углей Восточной Сибири</a:t>
            </a:r>
            <a:endParaRPr lang="ru-RU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7C39732-BE42-42E1-99B2-2C4E5F1DF1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51" y="556342"/>
            <a:ext cx="2333741" cy="16469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4F3E9582-BB25-46B8-B763-069D5259DFFF}"/>
              </a:ext>
            </a:extLst>
          </p:cNvPr>
          <p:cNvSpPr/>
          <p:nvPr/>
        </p:nvSpPr>
        <p:spPr>
          <a:xfrm>
            <a:off x="165100" y="5386388"/>
            <a:ext cx="4764088" cy="14716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56B5A094-B653-4C0C-B755-C56549241154}"/>
              </a:ext>
            </a:extLst>
          </p:cNvPr>
          <p:cNvSpPr/>
          <p:nvPr/>
        </p:nvSpPr>
        <p:spPr>
          <a:xfrm>
            <a:off x="5038725" y="2762250"/>
            <a:ext cx="3949700" cy="250507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B2B4C45E-73E3-4B83-BE88-C8422F5C71F1}"/>
              </a:ext>
            </a:extLst>
          </p:cNvPr>
          <p:cNvSpPr/>
          <p:nvPr/>
        </p:nvSpPr>
        <p:spPr>
          <a:xfrm>
            <a:off x="128588" y="2806700"/>
            <a:ext cx="4800600" cy="24511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83EA7F68-C193-4540-AD39-389C521A567E}"/>
              </a:ext>
            </a:extLst>
          </p:cNvPr>
          <p:cNvSpPr/>
          <p:nvPr/>
        </p:nvSpPr>
        <p:spPr>
          <a:xfrm>
            <a:off x="5075238" y="1106488"/>
            <a:ext cx="3913187" cy="16367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F6D7705F-0277-44FF-930C-405B29BEF1BF}"/>
              </a:ext>
            </a:extLst>
          </p:cNvPr>
          <p:cNvSpPr/>
          <p:nvPr/>
        </p:nvSpPr>
        <p:spPr>
          <a:xfrm>
            <a:off x="0" y="1042988"/>
            <a:ext cx="4873625" cy="1719262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415" name="TextBox 1">
            <a:extLst>
              <a:ext uri="{FF2B5EF4-FFF2-40B4-BE49-F238E27FC236}">
                <a16:creationId xmlns:a16="http://schemas.microsoft.com/office/drawing/2014/main" xmlns="" id="{EFE326E9-B5E4-42D6-B724-459C424BE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79"/>
            <a:ext cx="90297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применения биологических фунгицидов, удобрений и</a:t>
            </a:r>
          </a:p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стимуляторов роста                      </a:t>
            </a:r>
          </a:p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Мероприятие                                    Цель применения, преимущества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EA335A15-7A35-4594-8A39-5F90FA0349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25357984"/>
              </p:ext>
            </p:extLst>
          </p:nvPr>
        </p:nvGraphicFramePr>
        <p:xfrm>
          <a:off x="57150" y="948184"/>
          <a:ext cx="9029700" cy="6100096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519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101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51865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400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Протравливание семян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химическими протравителями  в комплексе с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биофунгицидами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гуминовыми удобрениями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Псевдобактерин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2Ж +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Гумат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Флавобактерин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Гумат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Ризоарнин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 +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Гумат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Азолен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Ж+Гумат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27" marB="45727"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1.Подавление бактериальных и грибных возбудителей болезней. </a:t>
                      </a:r>
                    </a:p>
                    <a:p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2.Повышение энергии прорастания, всхожести, продуктивной кустистости.</a:t>
                      </a:r>
                    </a:p>
                    <a:p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3.Активное стимулирование развития корневой системы.</a:t>
                      </a:r>
                    </a:p>
                    <a:p>
                      <a:r>
                        <a:rPr lang="ru-RU" sz="14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4. Улучшение состояния ризосферы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6" marR="91446" marT="45727" marB="4572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518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400" b="1" u="sng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Подкормка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азотными </a:t>
                      </a:r>
                      <a:r>
                        <a:rPr lang="ru-RU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микробилогическими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удобрениями в баковой смеси с 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Гумат+7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Ризоарнин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 + </a:t>
                      </a:r>
                      <a:r>
                        <a:rPr lang="ru-RU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Гумат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+7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Азолен</a:t>
                      </a: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 +Гумат+7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27" marB="45727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1.Агробактерии фиксируют азот из атмосферного воздуха и питают растения, повышают защитные свойства растений к неблагоприятным погодным условиям. </a:t>
                      </a:r>
                    </a:p>
                    <a:p>
                      <a:pPr algn="l"/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2. Улучшают состояние ризосферы. </a:t>
                      </a:r>
                    </a:p>
                    <a:p>
                      <a:pPr algn="l"/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Позволяет экономить на минеральных удобрениях.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6" marR="91446" marT="45727" marB="45727"/>
                </a:tc>
                <a:extLst>
                  <a:ext uri="{0D108BD9-81ED-4DB2-BD59-A6C34878D82A}">
                    <a16:rowId xmlns:a16="http://schemas.microsoft.com/office/drawing/2014/main" xmlns="" val="1348230798"/>
                  </a:ext>
                </a:extLst>
              </a:tr>
              <a:tr h="1551865">
                <a:tc>
                  <a:txBody>
                    <a:bodyPr/>
                    <a:lstStyle/>
                    <a:p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u="sng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Опрыскивание в период вегетации в фазу кущения  </a:t>
                      </a:r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баковой смесью  препаратов совместно с </a:t>
                      </a:r>
                      <a:r>
                        <a:rPr lang="ru-RU" sz="1400" b="1" u="sng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гербицидной или инсектицидной обработкой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Псевдобактерин-2Ж+ Гумат+7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4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Флавобактерин</a:t>
                      </a:r>
                      <a:r>
                        <a:rPr lang="ru-RU" sz="14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14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МФУ</a:t>
                      </a:r>
                      <a:r>
                        <a:rPr lang="ru-RU" sz="14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Гумат+7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6" marR="91446" marT="45727" marB="45727"/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1.Снятие стресса у  растений, вызванного химическими пестицидами.</a:t>
                      </a:r>
                    </a:p>
                    <a:p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Профилактика бактериальных и грибных возбудителей болезней. </a:t>
                      </a:r>
                    </a:p>
                    <a:p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 Экономия на применении химических фунгицидов, минеральных удобрений.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6" marR="91446" marT="45727" marB="4572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64923"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400" b="1" u="sng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Опрыскивание в период вегетации в фазу выхода в трубку </a:t>
                      </a:r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баковой смесью препаратов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Псевдобактерин-2Ж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4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Флавобактерин</a:t>
                      </a:r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Фосфорное  микроб. удобрение</a:t>
                      </a:r>
                    </a:p>
                  </a:txBody>
                  <a:tcPr marL="91446" marR="91446" marT="45727" marB="45727"/>
                </a:tc>
                <a:tc>
                  <a:txBody>
                    <a:bodyPr/>
                    <a:lstStyle/>
                    <a:p>
                      <a:pPr marL="0" indent="0">
                        <a:buAutoNum type="arabicPeriod"/>
                      </a:pPr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Подавление корневых и прикорневых </a:t>
                      </a:r>
                      <a:r>
                        <a:rPr lang="ru-RU" sz="1400" b="1" kern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гнилей</a:t>
                      </a:r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бактериозов на самых ранних стадиях развития. </a:t>
                      </a:r>
                    </a:p>
                    <a:p>
                      <a:pPr marL="0" indent="0">
                        <a:buAutoNum type="arabicPeriod"/>
                      </a:pPr>
                      <a:r>
                        <a:rPr lang="ru-RU" sz="1400" b="1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Снижение зараженности семян нового урожая.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727" marB="4572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365E3038-5FDB-4CD3-ABD8-A58BD26626EE}"/>
              </a:ext>
            </a:extLst>
          </p:cNvPr>
          <p:cNvGraphicFramePr/>
          <p:nvPr/>
        </p:nvGraphicFramePr>
        <p:xfrm>
          <a:off x="207962" y="973157"/>
          <a:ext cx="4670612" cy="5403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1507" name="Рисунок 9" descr="Эмблема РСЦ.png">
            <a:extLst>
              <a:ext uri="{FF2B5EF4-FFF2-40B4-BE49-F238E27FC236}">
                <a16:creationId xmlns:a16="http://schemas.microsoft.com/office/drawing/2014/main" xmlns="" id="{2A71566C-C6B5-463A-AA43-163F41228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5786438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Рисунок 2">
            <a:extLst>
              <a:ext uri="{FF2B5EF4-FFF2-40B4-BE49-F238E27FC236}">
                <a16:creationId xmlns:a16="http://schemas.microsoft.com/office/drawing/2014/main" xmlns="" id="{EF9B940C-B837-487B-ABD5-0389B5DFB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520700"/>
            <a:ext cx="3748088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2">
            <a:extLst>
              <a:ext uri="{FF2B5EF4-FFF2-40B4-BE49-F238E27FC236}">
                <a16:creationId xmlns:a16="http://schemas.microsoft.com/office/drawing/2014/main" xmlns="" id="{94EBDDE5-E0FD-4692-A2FB-E56FAE124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3675062"/>
            <a:ext cx="3957228" cy="296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571" y="307818"/>
            <a:ext cx="8849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ЭКОНОМИЧЕСКОЙ ЭФФЕКТИВНОСТИ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ПРИМЕНЕНИЕМ БИОЛОГИЧЕСКИХ ПРЕПАРАТОВ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65550649"/>
              </p:ext>
            </p:extLst>
          </p:nvPr>
        </p:nvGraphicFramePr>
        <p:xfrm>
          <a:off x="117694" y="926007"/>
          <a:ext cx="8812973" cy="615071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20467"/>
                <a:gridCol w="4992506"/>
              </a:tblGrid>
              <a:tr h="36826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площадь 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 </a:t>
                      </a:r>
                      <a:r>
                        <a:rPr lang="ru-RU" sz="1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 н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орме</a:t>
                      </a:r>
                      <a:r>
                        <a:rPr lang="ru-RU" sz="1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высева 2,5 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ц/га</a:t>
                      </a:r>
                      <a:r>
                        <a:rPr lang="ru-RU" sz="1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необходимо</a:t>
                      </a: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 </a:t>
                      </a: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 семян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09" marR="58909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09" marR="58909" marT="0" marB="0"/>
                </a:tc>
              </a:tr>
              <a:tr h="1094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Обработка семян </a:t>
                      </a:r>
                      <a:r>
                        <a:rPr lang="ru-RU" sz="18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агрохимикатом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Гумат+7 </a:t>
                      </a: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комплексе с хим. протравителем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09" marR="58909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</a:t>
                      </a:r>
                      <a:r>
                        <a:rPr lang="ru-RU" sz="18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расхода  </a:t>
                      </a: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Гумат+7  - 1 л/т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  х 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л </a:t>
                      </a: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 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препарата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 х 90 руб.= 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2250 </a:t>
                      </a: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 расходы на весь объем семян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09" marR="58909" marT="0" marB="0">
                    <a:solidFill>
                      <a:srgbClr val="FFC000"/>
                    </a:solidFill>
                  </a:tcPr>
                </a:tc>
              </a:tr>
              <a:tr h="8208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Обработка </a:t>
                      </a:r>
                      <a:r>
                        <a:rPr lang="ru-RU" sz="18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Флавобактерин</a:t>
                      </a: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комплексе с гербицидами 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09" marR="589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 расхода </a:t>
                      </a: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препарата 1 л/га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га х 1 л = 100 л препарата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л  х 200 руб. = 20000 руб.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09" marR="58909" marT="0" marB="0"/>
                </a:tc>
              </a:tr>
              <a:tr h="8208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расходы</a:t>
                      </a:r>
                      <a:r>
                        <a:rPr lang="ru-RU" sz="1800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препараты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09" marR="589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20000 </a:t>
                      </a: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2250 = 22250 </a:t>
                      </a: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га  - 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222,25 </a:t>
                      </a: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09" marR="58909" marT="0" marB="0"/>
                </a:tc>
              </a:tr>
              <a:tr h="273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Прибавка </a:t>
                      </a:r>
                      <a:r>
                        <a:rPr lang="ru-RU" sz="18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урожайности в среднем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09" marR="589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ц/га х 100 га   = 300 ц</a:t>
                      </a:r>
                      <a:endParaRPr lang="ru-RU" sz="18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09" marR="58909" marT="0" marB="0"/>
                </a:tc>
              </a:tr>
              <a:tr h="255398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 1 кг фуражного зерна в </a:t>
                      </a:r>
                      <a:r>
                        <a:rPr lang="ru-RU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 -  </a:t>
                      </a: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руб.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 1 ц  -  1000 руб.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ц х 1000 руб. = 300000 руб.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 с площади 100 га :    300000 – </a:t>
                      </a:r>
                      <a:r>
                        <a:rPr lang="ru-RU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22250 </a:t>
                      </a: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ru-RU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277750 </a:t>
                      </a: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 с 1 га  </a:t>
                      </a:r>
                      <a:r>
                        <a:rPr lang="ru-RU" sz="20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2000" b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2777</a:t>
                      </a:r>
                      <a:r>
                        <a:rPr lang="ru-RU" sz="2000" b="1" baseline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09" marR="58909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909" marR="5890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0508970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2096" y="389300"/>
            <a:ext cx="6576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биопрепаратов в КФХ Кировской области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64282280"/>
              </p:ext>
            </p:extLst>
          </p:nvPr>
        </p:nvGraphicFramePr>
        <p:xfrm>
          <a:off x="527537" y="1528593"/>
          <a:ext cx="7869116" cy="4073954"/>
        </p:xfrm>
        <a:graphic>
          <a:graphicData uri="http://schemas.openxmlformats.org/drawingml/2006/table">
            <a:tbl>
              <a:tblPr firstRow="1" firstCol="1" bandRow="1"/>
              <a:tblGrid>
                <a:gridCol w="1729753"/>
                <a:gridCol w="1729753"/>
                <a:gridCol w="1345013"/>
                <a:gridCol w="974525"/>
                <a:gridCol w="1101493"/>
                <a:gridCol w="988579"/>
              </a:tblGrid>
              <a:tr h="7749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 г.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 г.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 г.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г.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0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 хозяйств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2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Арбажский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район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8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Тужинский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2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Пижанский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Яранский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Вятско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-Полянский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Орловский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Лебяжский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30146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26"/>
            <a:ext cx="9131429" cy="684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" y="325315"/>
            <a:ext cx="8932985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семян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биофунгицидами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биоудобрениями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стимулятором роста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лабораторный опыт (проведен в отделе защиты ФГБУ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Россельхозцентр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208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714" y="156279"/>
            <a:ext cx="8976947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ВЛИЯНИЕ АГОХИМИКАТА </a:t>
            </a:r>
            <a:r>
              <a:rPr lang="ru-RU" sz="14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ГУМАТ+7 </a:t>
            </a:r>
            <a:r>
              <a:rPr lang="ru-RU" sz="1400" b="1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ВСХОЖЕСТЬ СЕМЯН ЯРОВОЙ ПШЕНИЦЫ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 МАРГАРИТА (суперэлита)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Лабораторный опыт проведен в отделе защиты филиал ФГБУ «</a:t>
            </a:r>
            <a:r>
              <a:rPr lang="ru-RU" sz="1400" b="1" spc="-3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Россельхозцентр</a:t>
            </a:r>
            <a:r>
              <a:rPr lang="ru-RU" sz="1400" b="1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по Кировской области,  </a:t>
            </a:r>
            <a:r>
              <a:rPr lang="ru-RU" sz="1400" b="1" spc="-3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sz="1400" b="1" spc="-3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D:\Договора -2\Фото - ярмарка\Фото все папки\DSC06910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" y="966525"/>
            <a:ext cx="4572000" cy="349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Договора -2\Фото - ярмарка\Фото все папки\DSC0691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07" y="3358661"/>
            <a:ext cx="5196253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04546" y="1266092"/>
            <a:ext cx="2699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без обработки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10170" y="3552065"/>
            <a:ext cx="340202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семян Гумат+7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всхожести на 12%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24968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45807941"/>
              </p:ext>
            </p:extLst>
          </p:nvPr>
        </p:nvGraphicFramePr>
        <p:xfrm>
          <a:off x="439615" y="1796352"/>
          <a:ext cx="8273562" cy="345060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88482"/>
                <a:gridCol w="985165"/>
                <a:gridCol w="1109169"/>
                <a:gridCol w="1099038"/>
                <a:gridCol w="1011116"/>
                <a:gridCol w="1565030"/>
                <a:gridCol w="1415562"/>
              </a:tblGrid>
              <a:tr h="35489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ЛАБОРАТОРНЫЙ ОПЫТ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ПОЛЕВОЙ ОПЫТ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62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всхожесть семян, %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контроля, %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контролю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всхожесть семян, %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контроля, %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ru-RU" sz="13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контролю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</a:tr>
              <a:tr h="6882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91,4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63,6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</a:tr>
              <a:tr h="6882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Гумат+7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+1,1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+6,2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>
                    <a:solidFill>
                      <a:srgbClr val="FFC000"/>
                    </a:solidFill>
                  </a:tcPr>
                </a:tc>
              </a:tr>
              <a:tr h="5030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НСР</a:t>
                      </a:r>
                      <a:r>
                        <a:rPr lang="ru-RU" sz="1400" b="1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064" marR="47064" marT="0" marB="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71761"/>
            <a:ext cx="886264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ВЛИЯНИЕ АГОХИМИКАТА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ГУМАТ+7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ВСХОЖЕСТЬ СЕМЯН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ЯРОВОГО ЯЧМЕНЯ СОРТ БЕЛГОРОДСКИЙ 100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проведен в Федеральном государственном бюджетном образовательном</a:t>
            </a:r>
            <a:r>
              <a:rPr kumimoji="0" lang="ru-RU" alt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учреждении высшего образования Вятская государственная сельскохозяйственная академия, 2018 г.)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399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>
            <a:extLst>
              <a:ext uri="{FF2B5EF4-FFF2-40B4-BE49-F238E27FC236}">
                <a16:creationId xmlns:a16="http://schemas.microsoft.com/office/drawing/2014/main" xmlns="" id="{6307A0AF-E1EE-44E9-82B7-CC9D9F4B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01491" cy="322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Прямоугольник 1">
            <a:extLst>
              <a:ext uri="{FF2B5EF4-FFF2-40B4-BE49-F238E27FC236}">
                <a16:creationId xmlns:a16="http://schemas.microsoft.com/office/drawing/2014/main" xmlns="" id="{377BB5A6-B177-43D6-99E5-56C455F7A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4618" y="70338"/>
            <a:ext cx="5019382" cy="127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Обработка семян </a:t>
            </a: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яровой 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пшеницы </a:t>
            </a:r>
            <a:r>
              <a:rPr lang="ru-RU" altLang="ru-RU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Гумат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+7</a:t>
            </a:r>
            <a:endParaRPr lang="ru-RU" alt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7000"/>
              </a:lnSpc>
            </a:pP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 </a:t>
            </a:r>
            <a:r>
              <a:rPr lang="ru-RU" alt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Красноуфимская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endParaRPr lang="ru-RU" alt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7000"/>
              </a:lnSpc>
            </a:pP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ОАО «</a:t>
            </a:r>
            <a:r>
              <a:rPr lang="ru-RU" alt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Ахмановское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</a:p>
          <a:p>
            <a:pPr algn="ctr" eaLnBrk="1" hangingPunct="1">
              <a:lnSpc>
                <a:spcPct val="107000"/>
              </a:lnSpc>
            </a:pPr>
            <a:r>
              <a:rPr lang="ru-RU" alt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Пижанского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района, </a:t>
            </a:r>
            <a:r>
              <a:rPr lang="ru-RU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2016 г.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4A5C9668-AE9F-48ED-9DA9-CC4E84D773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20653950"/>
              </p:ext>
            </p:extLst>
          </p:nvPr>
        </p:nvGraphicFramePr>
        <p:xfrm>
          <a:off x="4669742" y="1348124"/>
          <a:ext cx="4106007" cy="12192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1060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4073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Урожайность:</a:t>
                      </a:r>
                    </a:p>
                  </a:txBody>
                  <a:tcPr marL="54136" marR="54136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073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- 17,1 ц/га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6" marR="54136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147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Обработка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протравитель +</a:t>
                      </a:r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Гумат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урожайность - 26,1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ц/га  (+9,0 ц/га)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6" marR="54136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8434"/>
            <a:ext cx="3856559" cy="4029565"/>
          </a:xfrm>
          <a:prstGeom prst="rect">
            <a:avLst/>
          </a:prstGeom>
        </p:spPr>
      </p:pic>
      <p:pic>
        <p:nvPicPr>
          <p:cNvPr id="8" name="Рисунок 7" descr="D:\Договора -2\Гумат\Золотая осень 2019 год\Семинар в Суне и Пижанке\IMG_155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746" y="3385038"/>
            <a:ext cx="5151390" cy="3332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C0026F8B-F510-4A10-8B4D-0271D3BBE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33424525"/>
              </p:ext>
            </p:extLst>
          </p:nvPr>
        </p:nvGraphicFramePr>
        <p:xfrm>
          <a:off x="122548" y="1838628"/>
          <a:ext cx="9021452" cy="33699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69823">
                  <a:extLst>
                    <a:ext uri="{9D8B030D-6E8A-4147-A177-3AD203B41FA5}">
                      <a16:colId xmlns:a16="http://schemas.microsoft.com/office/drawing/2014/main" xmlns="" val="3194743330"/>
                    </a:ext>
                  </a:extLst>
                </a:gridCol>
                <a:gridCol w="810252">
                  <a:extLst>
                    <a:ext uri="{9D8B030D-6E8A-4147-A177-3AD203B41FA5}">
                      <a16:colId xmlns:a16="http://schemas.microsoft.com/office/drawing/2014/main" xmlns="" val="4017681775"/>
                    </a:ext>
                  </a:extLst>
                </a:gridCol>
                <a:gridCol w="1169377">
                  <a:extLst>
                    <a:ext uri="{9D8B030D-6E8A-4147-A177-3AD203B41FA5}">
                      <a16:colId xmlns:a16="http://schemas.microsoft.com/office/drawing/2014/main" xmlns="" val="447676463"/>
                    </a:ext>
                  </a:extLst>
                </a:gridCol>
                <a:gridCol w="1121790">
                  <a:extLst>
                    <a:ext uri="{9D8B030D-6E8A-4147-A177-3AD203B41FA5}">
                      <a16:colId xmlns:a16="http://schemas.microsoft.com/office/drawing/2014/main" xmlns="" val="715896354"/>
                    </a:ext>
                  </a:extLst>
                </a:gridCol>
                <a:gridCol w="829558">
                  <a:extLst>
                    <a:ext uri="{9D8B030D-6E8A-4147-A177-3AD203B41FA5}">
                      <a16:colId xmlns:a16="http://schemas.microsoft.com/office/drawing/2014/main" xmlns="" val="3806005851"/>
                    </a:ext>
                  </a:extLst>
                </a:gridCol>
                <a:gridCol w="669304">
                  <a:extLst>
                    <a:ext uri="{9D8B030D-6E8A-4147-A177-3AD203B41FA5}">
                      <a16:colId xmlns:a16="http://schemas.microsoft.com/office/drawing/2014/main" xmlns="" val="4057634877"/>
                    </a:ext>
                  </a:extLst>
                </a:gridCol>
                <a:gridCol w="1102936">
                  <a:extLst>
                    <a:ext uri="{9D8B030D-6E8A-4147-A177-3AD203B41FA5}">
                      <a16:colId xmlns:a16="http://schemas.microsoft.com/office/drawing/2014/main" xmlns="" val="3952520952"/>
                    </a:ext>
                  </a:extLst>
                </a:gridCol>
                <a:gridCol w="848412">
                  <a:extLst>
                    <a:ext uri="{9D8B030D-6E8A-4147-A177-3AD203B41FA5}">
                      <a16:colId xmlns:a16="http://schemas.microsoft.com/office/drawing/2014/main" xmlns="" val="2112094040"/>
                    </a:ext>
                  </a:extLst>
                </a:gridCol>
              </a:tblGrid>
              <a:tr h="8957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снопа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растений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уборке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циент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кустистости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число зерен в колосе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зерен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Биологическая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урожайн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ц\га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Урожайность ц\га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10468629"/>
                  </a:ext>
                </a:extLst>
              </a:tr>
              <a:tr h="8400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Обработка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семян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химический протравитель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29141831"/>
                  </a:ext>
                </a:extLst>
              </a:tr>
              <a:tr h="7404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Обработка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семян химический протравитель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16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Гумат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Обработка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гербицидами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Псевдобактерин-2Ж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 (+2,0)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857632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17B798F9-669B-4D97-93CA-95BA37D18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48" y="365633"/>
            <a:ext cx="8595943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ВЛИЯНИЕ БИОЛОГИЧЕСКИХ ПРЕПАРАТОВ НА РАЗВИТИЕ РАСТЕНИЙ ПШЕНИЦЫ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ОАО «ПЛЕМЗАВОД «ПИЖАНСКИЙ» ПИЖАНСКОГО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РАЙОНА, 2017 г.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Сорт Маргарита.  Дата посева –23 мая   Норма высева-2,7 ц\га.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Предшественник- озимая рожь       площадь    132 га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2041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3B8B3D45-84B8-4CEC-8414-E3B4B71CFAFD}"/>
              </a:ext>
            </a:extLst>
          </p:cNvPr>
          <p:cNvSpPr/>
          <p:nvPr/>
        </p:nvSpPr>
        <p:spPr>
          <a:xfrm>
            <a:off x="101600" y="14288"/>
            <a:ext cx="8867775" cy="5365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Стратегический курс – </a:t>
            </a:r>
            <a:r>
              <a:rPr lang="ru-RU" sz="2400" b="1" dirty="0" err="1"/>
              <a:t>биологизация</a:t>
            </a:r>
            <a:r>
              <a:rPr lang="ru-RU" sz="2400" b="1" dirty="0"/>
              <a:t> земледелия!</a:t>
            </a:r>
            <a:endParaRPr lang="ru-RU" sz="2400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BA1D23C5-CACD-4547-95C5-8E5213B5F9D3}"/>
              </a:ext>
            </a:extLst>
          </p:cNvPr>
          <p:cNvSpPr/>
          <p:nvPr/>
        </p:nvSpPr>
        <p:spPr>
          <a:xfrm>
            <a:off x="93663" y="582613"/>
            <a:ext cx="8863012" cy="414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вложенный рубль возвращается 8 –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мью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рублями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4E26947-147B-46BD-B67D-3CCADA9E38A3}"/>
              </a:ext>
            </a:extLst>
          </p:cNvPr>
          <p:cNvSpPr/>
          <p:nvPr/>
        </p:nvSpPr>
        <p:spPr>
          <a:xfrm>
            <a:off x="0" y="1028700"/>
            <a:ext cx="9144000" cy="17256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6389" name="TextBox 7">
            <a:extLst>
              <a:ext uri="{FF2B5EF4-FFF2-40B4-BE49-F238E27FC236}">
                <a16:creationId xmlns="" xmlns:a16="http://schemas.microsoft.com/office/drawing/2014/main" id="{24D6BAE1-8A61-4755-B6BC-66D3DD95D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955675"/>
            <a:ext cx="5280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i="1"/>
              <a:t>Альтернативные пути решения</a:t>
            </a:r>
            <a:endParaRPr lang="ru-RU" altLang="ru-RU" i="1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F0096258-E056-4EF2-A0F7-CDDAC4CA9A79}"/>
              </a:ext>
            </a:extLst>
          </p:cNvPr>
          <p:cNvSpPr/>
          <p:nvPr/>
        </p:nvSpPr>
        <p:spPr>
          <a:xfrm>
            <a:off x="0" y="1268413"/>
            <a:ext cx="3282950" cy="121443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Максимальное использование природных ресурсов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93EAEDFA-9163-4551-BA8C-F65370D8AB24}"/>
              </a:ext>
            </a:extLst>
          </p:cNvPr>
          <p:cNvSpPr/>
          <p:nvPr/>
        </p:nvSpPr>
        <p:spPr>
          <a:xfrm>
            <a:off x="3906838" y="1319213"/>
            <a:ext cx="5237162" cy="14128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Сидеральные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культуры (320 кг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д.в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Оборот многолетних бобовых трав (187 кг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д.в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Внесение органических удобрений (240 кг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д.в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Возделывание зернобобовых культур (70 кг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д.в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Известкование кислых почв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местных пород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="" xmlns:a16="http://schemas.microsoft.com/office/drawing/2014/main" id="{9C8CD44A-A724-4679-9C05-E9CD32AC87AF}"/>
              </a:ext>
            </a:extLst>
          </p:cNvPr>
          <p:cNvCxnSpPr/>
          <p:nvPr/>
        </p:nvCxnSpPr>
        <p:spPr>
          <a:xfrm flipV="1">
            <a:off x="3189288" y="1465263"/>
            <a:ext cx="685800" cy="1666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="" xmlns:a16="http://schemas.microsoft.com/office/drawing/2014/main" id="{F7CDC4F6-7D40-4C05-9C67-23CB4ABC7987}"/>
              </a:ext>
            </a:extLst>
          </p:cNvPr>
          <p:cNvCxnSpPr/>
          <p:nvPr/>
        </p:nvCxnSpPr>
        <p:spPr>
          <a:xfrm flipV="1">
            <a:off x="3273425" y="1682750"/>
            <a:ext cx="644525" cy="63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="" xmlns:a16="http://schemas.microsoft.com/office/drawing/2014/main" id="{5CC3DD0E-18A2-4A7B-8F86-17310CDB3F76}"/>
              </a:ext>
            </a:extLst>
          </p:cNvPr>
          <p:cNvCxnSpPr/>
          <p:nvPr/>
        </p:nvCxnSpPr>
        <p:spPr>
          <a:xfrm>
            <a:off x="3294063" y="1874838"/>
            <a:ext cx="592137" cy="365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="" xmlns:a16="http://schemas.microsoft.com/office/drawing/2014/main" id="{BC3C55D1-A5E9-4FE1-B54D-518AD2781BD0}"/>
              </a:ext>
            </a:extLst>
          </p:cNvPr>
          <p:cNvCxnSpPr/>
          <p:nvPr/>
        </p:nvCxnSpPr>
        <p:spPr>
          <a:xfrm>
            <a:off x="3221038" y="2036763"/>
            <a:ext cx="665162" cy="1143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="" xmlns:a16="http://schemas.microsoft.com/office/drawing/2014/main" id="{201054E6-E636-41B6-8439-02EE24D55FF8}"/>
              </a:ext>
            </a:extLst>
          </p:cNvPr>
          <p:cNvCxnSpPr/>
          <p:nvPr/>
        </p:nvCxnSpPr>
        <p:spPr>
          <a:xfrm>
            <a:off x="3168650" y="2130425"/>
            <a:ext cx="696913" cy="249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="" xmlns:a16="http://schemas.microsoft.com/office/drawing/2014/main" id="{9BD6BF4B-BC3A-4638-A918-A2BFC51C5EBE}"/>
              </a:ext>
            </a:extLst>
          </p:cNvPr>
          <p:cNvCxnSpPr/>
          <p:nvPr/>
        </p:nvCxnSpPr>
        <p:spPr>
          <a:xfrm>
            <a:off x="3074988" y="2171700"/>
            <a:ext cx="790575" cy="4683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7FFA8D37-0685-4C3E-8BB3-12A451DDE45F}"/>
              </a:ext>
            </a:extLst>
          </p:cNvPr>
          <p:cNvSpPr/>
          <p:nvPr/>
        </p:nvSpPr>
        <p:spPr>
          <a:xfrm>
            <a:off x="3387725" y="3948113"/>
            <a:ext cx="2244725" cy="89376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Биологическое земледелие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C0BABA37-0BA3-45B4-8B3E-7AF945DC0A64}"/>
              </a:ext>
            </a:extLst>
          </p:cNvPr>
          <p:cNvSpPr/>
          <p:nvPr/>
        </p:nvSpPr>
        <p:spPr>
          <a:xfrm>
            <a:off x="0" y="2805113"/>
            <a:ext cx="3074988" cy="34702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C36CB3AB-DE36-45F7-A3CB-225A85FED2CB}"/>
              </a:ext>
            </a:extLst>
          </p:cNvPr>
          <p:cNvSpPr/>
          <p:nvPr/>
        </p:nvSpPr>
        <p:spPr>
          <a:xfrm>
            <a:off x="5922963" y="2795588"/>
            <a:ext cx="3221037" cy="3470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B190FDCE-12CB-493B-84EA-C745E78E4BD3}"/>
              </a:ext>
            </a:extLst>
          </p:cNvPr>
          <p:cNvSpPr/>
          <p:nvPr/>
        </p:nvSpPr>
        <p:spPr>
          <a:xfrm>
            <a:off x="0" y="5653088"/>
            <a:ext cx="3086100" cy="5715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Стимуляторы роста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Прибавка до 1500 </a:t>
            </a:r>
            <a:r>
              <a:rPr lang="ru-RU" sz="1600" b="1" dirty="0" err="1">
                <a:solidFill>
                  <a:schemeClr val="tx1"/>
                </a:solidFill>
              </a:rPr>
              <a:t>руб</a:t>
            </a:r>
            <a:r>
              <a:rPr lang="ru-RU" sz="1600" b="1" dirty="0">
                <a:solidFill>
                  <a:schemeClr val="tx1"/>
                </a:solidFill>
              </a:rPr>
              <a:t>/га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="" xmlns:a16="http://schemas.microsoft.com/office/drawing/2014/main" id="{C0255BA8-4FDA-43FB-8DBD-296BA67D5202}"/>
              </a:ext>
            </a:extLst>
          </p:cNvPr>
          <p:cNvSpPr/>
          <p:nvPr/>
        </p:nvSpPr>
        <p:spPr>
          <a:xfrm>
            <a:off x="0" y="5059363"/>
            <a:ext cx="3065463" cy="5302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Антистрессовые препараты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Прибавка более 1500 </a:t>
            </a:r>
            <a:r>
              <a:rPr lang="ru-RU" sz="1600" b="1" dirty="0" err="1">
                <a:solidFill>
                  <a:schemeClr val="tx1"/>
                </a:solidFill>
              </a:rPr>
              <a:t>руб</a:t>
            </a:r>
            <a:r>
              <a:rPr lang="ru-RU" sz="1600" b="1" dirty="0">
                <a:solidFill>
                  <a:schemeClr val="tx1"/>
                </a:solidFill>
              </a:rPr>
              <a:t>/га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2A2A1BE0-AA24-48D1-8FEB-CC6E40F9064F}"/>
              </a:ext>
            </a:extLst>
          </p:cNvPr>
          <p:cNvSpPr/>
          <p:nvPr/>
        </p:nvSpPr>
        <p:spPr>
          <a:xfrm>
            <a:off x="0" y="4510088"/>
            <a:ext cx="3065463" cy="4984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Микроудобрения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Прибавка до 1500 </a:t>
            </a:r>
            <a:r>
              <a:rPr lang="ru-RU" sz="1600" b="1" dirty="0" err="1">
                <a:solidFill>
                  <a:schemeClr val="tx1"/>
                </a:solidFill>
              </a:rPr>
              <a:t>руб</a:t>
            </a:r>
            <a:r>
              <a:rPr lang="ru-RU" sz="1600" b="1" dirty="0">
                <a:solidFill>
                  <a:schemeClr val="tx1"/>
                </a:solidFill>
              </a:rPr>
              <a:t>/га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E1D217E3-6ACD-4D96-8E85-F6B9F9B3D0CC}"/>
              </a:ext>
            </a:extLst>
          </p:cNvPr>
          <p:cNvSpPr/>
          <p:nvPr/>
        </p:nvSpPr>
        <p:spPr>
          <a:xfrm>
            <a:off x="0" y="3927475"/>
            <a:ext cx="3074988" cy="50958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Биопестициды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Прибавка до 750 </a:t>
            </a:r>
            <a:r>
              <a:rPr lang="ru-RU" sz="1600" b="1" dirty="0" err="1">
                <a:solidFill>
                  <a:schemeClr val="tx1"/>
                </a:solidFill>
              </a:rPr>
              <a:t>руб</a:t>
            </a:r>
            <a:r>
              <a:rPr lang="ru-RU" sz="1600" b="1" dirty="0">
                <a:solidFill>
                  <a:schemeClr val="tx1"/>
                </a:solidFill>
              </a:rPr>
              <a:t>/га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DAF0A7EE-74E8-4B58-B89B-B409D6BE75CE}"/>
              </a:ext>
            </a:extLst>
          </p:cNvPr>
          <p:cNvSpPr/>
          <p:nvPr/>
        </p:nvSpPr>
        <p:spPr>
          <a:xfrm flipH="1">
            <a:off x="0" y="3314700"/>
            <a:ext cx="3074988" cy="55086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err="1">
                <a:solidFill>
                  <a:schemeClr val="tx1"/>
                </a:solidFill>
              </a:rPr>
              <a:t>Биоудобрения</a:t>
            </a:r>
            <a:endParaRPr lang="ru-RU" sz="1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</a:rPr>
              <a:t>Прибавка до 1000 </a:t>
            </a:r>
            <a:r>
              <a:rPr lang="ru-RU" sz="1600" b="1" dirty="0" err="1">
                <a:solidFill>
                  <a:schemeClr val="tx1"/>
                </a:solidFill>
              </a:rPr>
              <a:t>руб</a:t>
            </a:r>
            <a:r>
              <a:rPr lang="ru-RU" sz="1600" b="1" dirty="0">
                <a:solidFill>
                  <a:schemeClr val="tx1"/>
                </a:solidFill>
              </a:rPr>
              <a:t>/га</a:t>
            </a:r>
          </a:p>
        </p:txBody>
      </p:sp>
      <p:sp>
        <p:nvSpPr>
          <p:cNvPr id="16406" name="TextBox 45">
            <a:extLst>
              <a:ext uri="{FF2B5EF4-FFF2-40B4-BE49-F238E27FC236}">
                <a16:creationId xmlns="" xmlns:a16="http://schemas.microsoft.com/office/drawing/2014/main" id="{ED9BD4C9-DC34-44A5-A7FA-67FF88B28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70188"/>
            <a:ext cx="307498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altLang="ru-RU" sz="1600" b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Улучшение биохимических свойств почвы</a:t>
            </a:r>
            <a:endParaRPr lang="ru-RU" altLang="ru-RU" sz="1600" b="1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407" name="TextBox 46">
            <a:extLst>
              <a:ext uri="{FF2B5EF4-FFF2-40B4-BE49-F238E27FC236}">
                <a16:creationId xmlns="" xmlns:a16="http://schemas.microsoft.com/office/drawing/2014/main" id="{253BD0B4-ED33-4A8D-AEE1-D00C95BDF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488" y="2805113"/>
            <a:ext cx="3211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водно-физических</a:t>
            </a:r>
          </a:p>
          <a:p>
            <a:pPr algn="ctr"/>
            <a:r>
              <a:rPr lang="ru-RU" altLang="ru-RU" sz="1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свойств почвы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CF81967D-878F-4A12-90CC-48B2FCF2E0E7}"/>
              </a:ext>
            </a:extLst>
          </p:cNvPr>
          <p:cNvSpPr/>
          <p:nvPr/>
        </p:nvSpPr>
        <p:spPr>
          <a:xfrm>
            <a:off x="5922963" y="5632450"/>
            <a:ext cx="3221037" cy="550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Пожнивные культуры</a:t>
            </a:r>
          </a:p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</a:rPr>
              <a:t>NPK</a:t>
            </a:r>
            <a:r>
              <a:rPr lang="ru-RU" sz="1400" b="1" dirty="0">
                <a:solidFill>
                  <a:schemeClr val="tx1"/>
                </a:solidFill>
              </a:rPr>
              <a:t> 15 кг </a:t>
            </a:r>
            <a:r>
              <a:rPr lang="ru-RU" sz="1400" b="1" dirty="0" err="1">
                <a:solidFill>
                  <a:schemeClr val="tx1"/>
                </a:solidFill>
              </a:rPr>
              <a:t>д.в</a:t>
            </a:r>
            <a:r>
              <a:rPr lang="ru-RU" sz="1400" b="1" dirty="0">
                <a:solidFill>
                  <a:schemeClr val="tx1"/>
                </a:solidFill>
              </a:rPr>
              <a:t>. на сумму 270 </a:t>
            </a:r>
            <a:r>
              <a:rPr lang="ru-RU" sz="1400" b="1" dirty="0" err="1">
                <a:solidFill>
                  <a:schemeClr val="tx1"/>
                </a:solidFill>
              </a:rPr>
              <a:t>руб</a:t>
            </a:r>
            <a:r>
              <a:rPr lang="ru-RU" sz="1400" b="1" dirty="0">
                <a:solidFill>
                  <a:schemeClr val="tx1"/>
                </a:solidFill>
              </a:rPr>
              <a:t>/га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8824D294-9B17-4B32-A83C-106C96C75096}"/>
              </a:ext>
            </a:extLst>
          </p:cNvPr>
          <p:cNvSpPr/>
          <p:nvPr/>
        </p:nvSpPr>
        <p:spPr>
          <a:xfrm>
            <a:off x="5932488" y="5049838"/>
            <a:ext cx="3211512" cy="53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Измельченная солома</a:t>
            </a:r>
          </a:p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</a:rPr>
              <a:t>NPK 34 </a:t>
            </a:r>
            <a:r>
              <a:rPr lang="ru-RU" sz="1400" b="1" dirty="0">
                <a:solidFill>
                  <a:schemeClr val="tx1"/>
                </a:solidFill>
              </a:rPr>
              <a:t>кг </a:t>
            </a:r>
            <a:r>
              <a:rPr lang="ru-RU" sz="1400" b="1" dirty="0" err="1">
                <a:solidFill>
                  <a:schemeClr val="tx1"/>
                </a:solidFill>
              </a:rPr>
              <a:t>д.в</a:t>
            </a:r>
            <a:r>
              <a:rPr lang="ru-RU" sz="1400" b="1" dirty="0">
                <a:solidFill>
                  <a:schemeClr val="tx1"/>
                </a:solidFill>
              </a:rPr>
              <a:t>. на сумму 610 </a:t>
            </a:r>
            <a:r>
              <a:rPr lang="ru-RU" sz="1400" b="1" dirty="0" err="1">
                <a:solidFill>
                  <a:schemeClr val="tx1"/>
                </a:solidFill>
              </a:rPr>
              <a:t>руб</a:t>
            </a:r>
            <a:r>
              <a:rPr lang="ru-RU" sz="1400" b="1" dirty="0">
                <a:solidFill>
                  <a:schemeClr val="tx1"/>
                </a:solidFill>
              </a:rPr>
              <a:t>/га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7D007BBC-261F-4E77-AF28-AF8B4D1FE0F0}"/>
              </a:ext>
            </a:extLst>
          </p:cNvPr>
          <p:cNvSpPr/>
          <p:nvPr/>
        </p:nvSpPr>
        <p:spPr>
          <a:xfrm>
            <a:off x="5922963" y="4478338"/>
            <a:ext cx="3221037" cy="498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Зернобобовые культуры</a:t>
            </a:r>
          </a:p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</a:rPr>
              <a:t>NPK</a:t>
            </a:r>
            <a:r>
              <a:rPr lang="ru-RU" sz="1400" b="1" dirty="0">
                <a:solidFill>
                  <a:schemeClr val="tx1"/>
                </a:solidFill>
              </a:rPr>
              <a:t> 70 кг </a:t>
            </a:r>
            <a:r>
              <a:rPr lang="ru-RU" sz="1400" b="1" dirty="0" err="1">
                <a:solidFill>
                  <a:schemeClr val="tx1"/>
                </a:solidFill>
              </a:rPr>
              <a:t>д.в</a:t>
            </a:r>
            <a:r>
              <a:rPr lang="ru-RU" sz="1400" b="1" dirty="0">
                <a:solidFill>
                  <a:schemeClr val="tx1"/>
                </a:solidFill>
              </a:rPr>
              <a:t>. на сумму1260 </a:t>
            </a:r>
            <a:r>
              <a:rPr lang="ru-RU" sz="1400" b="1" dirty="0" err="1">
                <a:solidFill>
                  <a:schemeClr val="tx1"/>
                </a:solidFill>
              </a:rPr>
              <a:t>руб</a:t>
            </a:r>
            <a:r>
              <a:rPr lang="ru-RU" sz="1400" b="1" dirty="0">
                <a:solidFill>
                  <a:schemeClr val="tx1"/>
                </a:solidFill>
              </a:rPr>
              <a:t>/га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B980A1B9-7BDB-44A3-BF0F-8E43801B7FB9}"/>
              </a:ext>
            </a:extLst>
          </p:cNvPr>
          <p:cNvSpPr/>
          <p:nvPr/>
        </p:nvSpPr>
        <p:spPr>
          <a:xfrm>
            <a:off x="5922963" y="3906838"/>
            <a:ext cx="3221037" cy="498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err="1">
                <a:solidFill>
                  <a:schemeClr val="tx1"/>
                </a:solidFill>
              </a:rPr>
              <a:t>Сидеральный</a:t>
            </a:r>
            <a:r>
              <a:rPr lang="ru-RU" sz="1400" b="1" dirty="0">
                <a:solidFill>
                  <a:schemeClr val="tx1"/>
                </a:solidFill>
              </a:rPr>
              <a:t> пар</a:t>
            </a:r>
          </a:p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</a:rPr>
              <a:t>NPK 320</a:t>
            </a:r>
            <a:r>
              <a:rPr lang="ru-RU" sz="1400" b="1" dirty="0">
                <a:solidFill>
                  <a:schemeClr val="tx1"/>
                </a:solidFill>
              </a:rPr>
              <a:t> кг </a:t>
            </a:r>
            <a:r>
              <a:rPr lang="ru-RU" sz="1400" b="1" dirty="0" err="1">
                <a:solidFill>
                  <a:schemeClr val="tx1"/>
                </a:solidFill>
              </a:rPr>
              <a:t>д.в</a:t>
            </a:r>
            <a:r>
              <a:rPr lang="ru-RU" sz="1400" b="1" dirty="0">
                <a:solidFill>
                  <a:schemeClr val="tx1"/>
                </a:solidFill>
              </a:rPr>
              <a:t>. на сумму 5760 </a:t>
            </a:r>
            <a:r>
              <a:rPr lang="ru-RU" sz="1400" b="1" dirty="0" err="1">
                <a:solidFill>
                  <a:schemeClr val="tx1"/>
                </a:solidFill>
              </a:rPr>
              <a:t>руб</a:t>
            </a:r>
            <a:r>
              <a:rPr lang="ru-RU" sz="1400" b="1" dirty="0">
                <a:solidFill>
                  <a:schemeClr val="tx1"/>
                </a:solidFill>
              </a:rPr>
              <a:t>/га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BA409543-5A97-420E-829E-A03FAC0E3F8B}"/>
              </a:ext>
            </a:extLst>
          </p:cNvPr>
          <p:cNvSpPr/>
          <p:nvPr/>
        </p:nvSpPr>
        <p:spPr>
          <a:xfrm>
            <a:off x="5922963" y="3314700"/>
            <a:ext cx="3221037" cy="519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</a:rPr>
              <a:t>Многолетние бобовые травы</a:t>
            </a:r>
          </a:p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</a:rPr>
              <a:t>NPK 187 </a:t>
            </a:r>
            <a:r>
              <a:rPr lang="ru-RU" sz="1400" b="1" dirty="0">
                <a:solidFill>
                  <a:schemeClr val="tx1"/>
                </a:solidFill>
              </a:rPr>
              <a:t>кг </a:t>
            </a:r>
            <a:r>
              <a:rPr lang="ru-RU" sz="1400" b="1" dirty="0" err="1">
                <a:solidFill>
                  <a:schemeClr val="tx1"/>
                </a:solidFill>
              </a:rPr>
              <a:t>д.в</a:t>
            </a:r>
            <a:r>
              <a:rPr lang="ru-RU" sz="1400" b="1" dirty="0">
                <a:solidFill>
                  <a:schemeClr val="tx1"/>
                </a:solidFill>
              </a:rPr>
              <a:t>. на сумму 3370 </a:t>
            </a:r>
            <a:r>
              <a:rPr lang="ru-RU" sz="1400" b="1" dirty="0" err="1">
                <a:solidFill>
                  <a:schemeClr val="tx1"/>
                </a:solidFill>
              </a:rPr>
              <a:t>руб</a:t>
            </a:r>
            <a:r>
              <a:rPr lang="ru-RU" sz="1400" b="1" dirty="0">
                <a:solidFill>
                  <a:schemeClr val="tx1"/>
                </a:solidFill>
              </a:rPr>
              <a:t>/га</a:t>
            </a: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="" xmlns:a16="http://schemas.microsoft.com/office/drawing/2014/main" id="{8E71B6B8-6270-46D6-9A43-4848C13FF9E7}"/>
              </a:ext>
            </a:extLst>
          </p:cNvPr>
          <p:cNvCxnSpPr>
            <a:endCxn id="45" idx="1"/>
          </p:cNvCxnSpPr>
          <p:nvPr/>
        </p:nvCxnSpPr>
        <p:spPr>
          <a:xfrm flipH="1" flipV="1">
            <a:off x="3074988" y="3589338"/>
            <a:ext cx="708025" cy="4635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="" xmlns:a16="http://schemas.microsoft.com/office/drawing/2014/main" id="{2B1D7F52-B76C-46A9-BE86-9F19056CCA5A}"/>
              </a:ext>
            </a:extLst>
          </p:cNvPr>
          <p:cNvCxnSpPr>
            <a:endCxn id="44" idx="3"/>
          </p:cNvCxnSpPr>
          <p:nvPr/>
        </p:nvCxnSpPr>
        <p:spPr>
          <a:xfrm flipH="1" flipV="1">
            <a:off x="3074988" y="4183063"/>
            <a:ext cx="354012" cy="984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="" xmlns:a16="http://schemas.microsoft.com/office/drawing/2014/main" id="{CC686239-EF69-4227-B434-6726B10DB670}"/>
              </a:ext>
            </a:extLst>
          </p:cNvPr>
          <p:cNvCxnSpPr>
            <a:endCxn id="43" idx="3"/>
          </p:cNvCxnSpPr>
          <p:nvPr/>
        </p:nvCxnSpPr>
        <p:spPr>
          <a:xfrm flipH="1">
            <a:off x="3065463" y="4583113"/>
            <a:ext cx="425450" cy="1762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>
            <a:extLst>
              <a:ext uri="{FF2B5EF4-FFF2-40B4-BE49-F238E27FC236}">
                <a16:creationId xmlns="" xmlns:a16="http://schemas.microsoft.com/office/drawing/2014/main" id="{FD398FD2-0484-48E8-9D33-CAB280373743}"/>
              </a:ext>
            </a:extLst>
          </p:cNvPr>
          <p:cNvCxnSpPr>
            <a:stCxn id="36" idx="3"/>
          </p:cNvCxnSpPr>
          <p:nvPr/>
        </p:nvCxnSpPr>
        <p:spPr>
          <a:xfrm flipH="1">
            <a:off x="3086100" y="4711700"/>
            <a:ext cx="630238" cy="6191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="" xmlns:a16="http://schemas.microsoft.com/office/drawing/2014/main" id="{E9A770BF-F2FE-4FA9-9261-E18DCFD7BFEF}"/>
              </a:ext>
            </a:extLst>
          </p:cNvPr>
          <p:cNvCxnSpPr/>
          <p:nvPr/>
        </p:nvCxnSpPr>
        <p:spPr>
          <a:xfrm flipH="1">
            <a:off x="3097213" y="4821238"/>
            <a:ext cx="944562" cy="1069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="" xmlns:a16="http://schemas.microsoft.com/office/drawing/2014/main" id="{28A28F63-B18C-4C3B-B169-2342F661B4C0}"/>
              </a:ext>
            </a:extLst>
          </p:cNvPr>
          <p:cNvCxnSpPr>
            <a:stCxn id="36" idx="7"/>
          </p:cNvCxnSpPr>
          <p:nvPr/>
        </p:nvCxnSpPr>
        <p:spPr>
          <a:xfrm flipV="1">
            <a:off x="5303838" y="3502025"/>
            <a:ext cx="598487" cy="5778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>
            <a:extLst>
              <a:ext uri="{FF2B5EF4-FFF2-40B4-BE49-F238E27FC236}">
                <a16:creationId xmlns="" xmlns:a16="http://schemas.microsoft.com/office/drawing/2014/main" id="{F3B1ED93-227C-48A2-B123-367C466BD442}"/>
              </a:ext>
            </a:extLst>
          </p:cNvPr>
          <p:cNvCxnSpPr/>
          <p:nvPr/>
        </p:nvCxnSpPr>
        <p:spPr>
          <a:xfrm flipV="1">
            <a:off x="5600700" y="4146550"/>
            <a:ext cx="311150" cy="123825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>
            <a:extLst>
              <a:ext uri="{FF2B5EF4-FFF2-40B4-BE49-F238E27FC236}">
                <a16:creationId xmlns="" xmlns:a16="http://schemas.microsoft.com/office/drawing/2014/main" id="{9ECE2B7F-F7FC-4F0C-9EF5-FF76D7836AE0}"/>
              </a:ext>
            </a:extLst>
          </p:cNvPr>
          <p:cNvCxnSpPr/>
          <p:nvPr/>
        </p:nvCxnSpPr>
        <p:spPr>
          <a:xfrm>
            <a:off x="5589588" y="4540250"/>
            <a:ext cx="312737" cy="1873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>
            <a:extLst>
              <a:ext uri="{FF2B5EF4-FFF2-40B4-BE49-F238E27FC236}">
                <a16:creationId xmlns="" xmlns:a16="http://schemas.microsoft.com/office/drawing/2014/main" id="{0ADF88CC-8E35-4BAF-9D12-C7644A845677}"/>
              </a:ext>
            </a:extLst>
          </p:cNvPr>
          <p:cNvCxnSpPr/>
          <p:nvPr/>
        </p:nvCxnSpPr>
        <p:spPr>
          <a:xfrm>
            <a:off x="5313363" y="4721225"/>
            <a:ext cx="598487" cy="5984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>
            <a:extLst>
              <a:ext uri="{FF2B5EF4-FFF2-40B4-BE49-F238E27FC236}">
                <a16:creationId xmlns="" xmlns:a16="http://schemas.microsoft.com/office/drawing/2014/main" id="{A5C192D1-6CDF-4501-83D0-05B248129CDF}"/>
              </a:ext>
            </a:extLst>
          </p:cNvPr>
          <p:cNvCxnSpPr/>
          <p:nvPr/>
        </p:nvCxnSpPr>
        <p:spPr>
          <a:xfrm>
            <a:off x="4997450" y="4800600"/>
            <a:ext cx="893763" cy="11112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>
            <a:extLst>
              <a:ext uri="{FF2B5EF4-FFF2-40B4-BE49-F238E27FC236}">
                <a16:creationId xmlns="" xmlns:a16="http://schemas.microsoft.com/office/drawing/2014/main" id="{11F1311A-DDA8-4307-953E-72172C70A59A}"/>
              </a:ext>
            </a:extLst>
          </p:cNvPr>
          <p:cNvCxnSpPr/>
          <p:nvPr/>
        </p:nvCxnSpPr>
        <p:spPr>
          <a:xfrm>
            <a:off x="249238" y="6369050"/>
            <a:ext cx="8739187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24" name="Прямоугольник 98">
            <a:extLst>
              <a:ext uri="{FF2B5EF4-FFF2-40B4-BE49-F238E27FC236}">
                <a16:creationId xmlns="" xmlns:a16="http://schemas.microsoft.com/office/drawing/2014/main" id="{F30980D3-1247-4322-A881-15D23558A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3" y="6351588"/>
            <a:ext cx="86550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Министерство  сельского  хозяйства  Российской Федерации</a:t>
            </a:r>
          </a:p>
        </p:txBody>
      </p:sp>
      <p:pic>
        <p:nvPicPr>
          <p:cNvPr id="16425" name="Рисунок 101" descr="Картинки по запросу эмблема министерства сельского хозяйства">
            <a:extLst>
              <a:ext uri="{FF2B5EF4-FFF2-40B4-BE49-F238E27FC236}">
                <a16:creationId xmlns="" xmlns:a16="http://schemas.microsoft.com/office/drawing/2014/main" id="{EFB4A700-E7C9-4B17-B9DA-0B777E871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348413"/>
            <a:ext cx="468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3450260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27C7E2-ECA5-4B93-8081-6C2B6B127B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4198" y="2288198"/>
            <a:ext cx="5222631" cy="39169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C792A55-D8A9-4FEB-8BAE-47CFF677FE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5" y="1635369"/>
            <a:ext cx="5083052" cy="47138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6088" y="289925"/>
            <a:ext cx="8128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ВЛИЯНИЕ БИОЛОГИЧЕСКИХ ПРЕПАРАТОВ НА РАЗВИТИЕ РАСТЕНИЙ </a:t>
            </a:r>
            <a:r>
              <a:rPr lang="ru-RU" alt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ЯРОВОЙ ПШЕНИЦЫ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alt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ПЗ </a:t>
            </a:r>
            <a:r>
              <a:rPr lang="ru-RU" alt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ПИЖАНСКИЙ, </a:t>
            </a:r>
            <a:r>
              <a:rPr lang="ru-RU" alt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 г.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9232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pf.mail.ru/cgi-bin/readmsg/%D0%B3%D1%83%D0%BC%D0%B0%D1%82%20%D0%B0%D0%B2%D0%B3%D1%83%D1%81%D1%82.JPG?id=15553245640000000417%3B0%3B4&amp;x-email=rsc43%40mail.ru&amp;exif=1">
            <a:extLst>
              <a:ext uri="{FF2B5EF4-FFF2-40B4-BE49-F238E27FC236}">
                <a16:creationId xmlns:a16="http://schemas.microsoft.com/office/drawing/2014/main" xmlns="" id="{6811816F-73F2-4AF6-BD16-F8120FC84A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9F065C6-48E8-402B-819C-EC9B42DF8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2" y="199504"/>
            <a:ext cx="8729221" cy="65469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9277" y="428536"/>
            <a:ext cx="806254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ru-RU" alt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ВЛИЯНИЕ БИОЛОГИЧЕСКИХ ПРЕПАРАТОВ НА РАЗВИТИЕ РАСТЕНИЙ ЯРОВОЙ ПШЕНИЦЫ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ОАО «ПЗ «ПИЖАНСКИЙ, 2017 г.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0538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1B181452-135F-4DA0-A372-F5021BDC6F6C}"/>
              </a:ext>
            </a:extLst>
          </p:cNvPr>
          <p:cNvGraphicFramePr>
            <a:graphicFrameLocks noGrp="1"/>
          </p:cNvGraphicFramePr>
          <p:nvPr/>
        </p:nvGraphicFramePr>
        <p:xfrm>
          <a:off x="77788" y="1335088"/>
          <a:ext cx="8931275" cy="4207002"/>
        </p:xfrm>
        <a:graphic>
          <a:graphicData uri="http://schemas.openxmlformats.org/drawingml/2006/table">
            <a:tbl>
              <a:tblPr firstRow="1" firstCol="1" bandRow="1"/>
              <a:tblGrid>
                <a:gridCol w="1903389">
                  <a:extLst>
                    <a:ext uri="{9D8B030D-6E8A-4147-A177-3AD203B41FA5}">
                      <a16:colId xmlns:a16="http://schemas.microsoft.com/office/drawing/2014/main" xmlns="" val="1454188631"/>
                    </a:ext>
                  </a:extLst>
                </a:gridCol>
                <a:gridCol w="1480028">
                  <a:extLst>
                    <a:ext uri="{9D8B030D-6E8A-4147-A177-3AD203B41FA5}">
                      <a16:colId xmlns:a16="http://schemas.microsoft.com/office/drawing/2014/main" xmlns="" val="3795508760"/>
                    </a:ext>
                  </a:extLst>
                </a:gridCol>
                <a:gridCol w="1072350">
                  <a:extLst>
                    <a:ext uri="{9D8B030D-6E8A-4147-A177-3AD203B41FA5}">
                      <a16:colId xmlns:a16="http://schemas.microsoft.com/office/drawing/2014/main" xmlns="" val="3285834661"/>
                    </a:ext>
                  </a:extLst>
                </a:gridCol>
                <a:gridCol w="1212062">
                  <a:extLst>
                    <a:ext uri="{9D8B030D-6E8A-4147-A177-3AD203B41FA5}">
                      <a16:colId xmlns:a16="http://schemas.microsoft.com/office/drawing/2014/main" xmlns="" val="3241805700"/>
                    </a:ext>
                  </a:extLst>
                </a:gridCol>
                <a:gridCol w="1087815">
                  <a:extLst>
                    <a:ext uri="{9D8B030D-6E8A-4147-A177-3AD203B41FA5}">
                      <a16:colId xmlns:a16="http://schemas.microsoft.com/office/drawing/2014/main" xmlns="" val="3792697352"/>
                    </a:ext>
                  </a:extLst>
                </a:gridCol>
                <a:gridCol w="750192">
                  <a:extLst>
                    <a:ext uri="{9D8B030D-6E8A-4147-A177-3AD203B41FA5}">
                      <a16:colId xmlns:a16="http://schemas.microsoft.com/office/drawing/2014/main" xmlns="" val="2154528454"/>
                    </a:ext>
                  </a:extLst>
                </a:gridCol>
                <a:gridCol w="1425439">
                  <a:extLst>
                    <a:ext uri="{9D8B030D-6E8A-4147-A177-3AD203B41FA5}">
                      <a16:colId xmlns:a16="http://schemas.microsoft.com/office/drawing/2014/main" xmlns="" val="1187565132"/>
                    </a:ext>
                  </a:extLst>
                </a:gridCol>
              </a:tblGrid>
              <a:tr h="1287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Варианты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продуктивных стеблей, шт.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Длина корешков в фазу всходов, см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растений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фазу колошения,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 1000 растений, г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Масса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зерен, г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Урожайность,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ц/га,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(+ к контролю)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06774722"/>
                  </a:ext>
                </a:extLst>
              </a:tr>
              <a:tr h="1311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КОНТРОЛЬ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(без обработки)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1,44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6,0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58,2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504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53,7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39,4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0257208"/>
                  </a:ext>
                </a:extLst>
              </a:tr>
              <a:tr h="1590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Обработка семян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Гумат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+7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н.р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1 л/т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1,68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7,1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63,9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536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55,3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47,1 (+7,7)</a:t>
                      </a:r>
                    </a:p>
                  </a:txBody>
                  <a:tcPr marL="54131" marR="541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7419040"/>
                  </a:ext>
                </a:extLst>
              </a:tr>
            </a:tbl>
          </a:graphicData>
        </a:graphic>
      </p:graphicFrame>
      <p:sp>
        <p:nvSpPr>
          <p:cNvPr id="38948" name="TextBox 2">
            <a:extLst>
              <a:ext uri="{FF2B5EF4-FFF2-40B4-BE49-F238E27FC236}">
                <a16:creationId xmlns:a16="http://schemas.microsoft.com/office/drawing/2014/main" xmlns="" id="{B8729F99-9CE3-43FF-BAF8-7324A0090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233363"/>
            <a:ext cx="87487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/>
              <a:t>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демонстрационных опытов по изучению эффективности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Гумат+7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на яровом ячмене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СХПК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«им. Кирова»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Оричевского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района,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г.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(сорт Родник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Прикамья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суперэлита)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80490608"/>
              </p:ext>
            </p:extLst>
          </p:nvPr>
        </p:nvGraphicFramePr>
        <p:xfrm>
          <a:off x="470388" y="1625475"/>
          <a:ext cx="7886700" cy="15655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3350"/>
                <a:gridCol w="3943350"/>
              </a:tblGrid>
              <a:tr h="842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Обработка по вегетации весной 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(15.05.2017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Гумат+7+Азолен Ж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 р. 1 л/га)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Прибавка урожайности 2,5 ц/га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2" marR="5535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Контроль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обработки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52" marR="55352" marT="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06949" y="257153"/>
            <a:ext cx="85732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ВЛИЯНИЕ </a:t>
            </a:r>
            <a:r>
              <a:rPr lang="ru-RU" alt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РЕПАРАТОВ НА УРОЖАЙНОСТЬ ОЗИМОЙ РЖИ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</a:t>
            </a:r>
            <a:r>
              <a:rPr kumimoji="0" lang="ru-RU" alt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ФАЛЕНСКАЯ 4 (1 </a:t>
            </a:r>
            <a:r>
              <a:rPr lang="ru-RU" altLang="ru-RU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епр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СПК (</a:t>
            </a:r>
            <a:r>
              <a:rPr lang="ru-RU" alt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К-З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ПЛЕЛЬСКИЙ СУНСКОГО РАЙОНА, 2017 Г.</a:t>
            </a:r>
            <a:b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7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DC1CCBE2-4131-4E8E-B76F-E85AFC38882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8" y="3021153"/>
            <a:ext cx="4300220" cy="3133090"/>
          </a:xfrm>
          <a:prstGeom prst="rect">
            <a:avLst/>
          </a:prstGeo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8">
            <a:extLst>
              <a:ext uri="{FF2B5EF4-FFF2-40B4-BE49-F238E27FC236}">
                <a16:creationI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lc="http://schemas.openxmlformats.org/drawingml/2006/lockedCanvas" id="{86BF8774-CD24-4839-AE2C-3A467D88FA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22" r="7922"/>
          <a:stretch>
            <a:fillRect/>
          </a:stretch>
        </p:blipFill>
        <p:spPr bwMode="auto">
          <a:xfrm>
            <a:off x="4729895" y="3330770"/>
            <a:ext cx="4238625" cy="3146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833278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638" y="307731"/>
            <a:ext cx="8590085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ВЛИЯНИЕ АГРОХИМИКА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ГУМАТ+7  И ФЛАВОБАКТЕРИН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РАЗВИТИЕ 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ЯРОВОГО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ЯЧМЕНЯ СОРТ ЗАЗЕРСКИЙ 85   (СУПЕРЭЛИТА)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ЗАО ПЛЕМЗАВОД «ОКТЯБРЬСКИЙ» КУМЕНСКОГО РАЙОНА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2019 г.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D:\Договора -2\ЕКАТЕРИНЕ АНАТОЛЬЕВНЕ\IMG_0738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1322111"/>
            <a:ext cx="8581292" cy="5535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34085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9" y="1172544"/>
            <a:ext cx="3771900" cy="391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Влияние обработки семян ярового ячменя сорт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Зазерский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85 (суперэлита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Гумат+7 + гербицидная обработка в комплексе с </a:t>
            </a:r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Флавобактерин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ЗАО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племзавод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«Октябрьский»,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Куменского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г.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Урожайность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72,0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ц/га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D:\Договора -2\ЕКАТЕРИНЕ АНАТОЛЬЕВНЕ\IMG_095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31272" y="1551841"/>
            <a:ext cx="5002823" cy="4378569"/>
          </a:xfrm>
          <a:prstGeom prst="rect">
            <a:avLst/>
          </a:prstGeom>
          <a:noFill/>
          <a:ln w="19050">
            <a:noFill/>
          </a:ln>
        </p:spPr>
      </p:pic>
    </p:spTree>
    <p:extLst>
      <p:ext uri="{BB962C8B-B14F-4D97-AF65-F5344CB8AC3E}">
        <p14:creationId xmlns="" xmlns:p14="http://schemas.microsoft.com/office/powerpoint/2010/main" val="3943623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" y="311068"/>
            <a:ext cx="8932985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ВЛИЯНИЕ ОБРАБОТКИ СЕМЯН ЯРОВОГО ЯЧМЕНЯ АГРОХИМИКАТОМ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ГУМАТ+7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ФЛАВОБАКТЕРИН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СОРТ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ЗАЗЕРСКИЙ 85 (СУПЕРЭЛИТА), ФАЗА ПОЛНОЙ СПЕЛОСТИ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ЗАО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ПЛЕМЗАВОД «ОКТЯБРЬСКИЙ» КУМЕНСКОГО РАЙОНА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D:\Договора -2\ЕКАТЕРИНЕ АНАТОЛЬЕВНЕ\IMG_1290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312984"/>
            <a:ext cx="4733925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Договора -2\ЕКАТЕРИНЕ АНАТОЛЬЕВНЕ\IMG_139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1332669"/>
            <a:ext cx="4889500" cy="4704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256245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31" y="1980467"/>
            <a:ext cx="6374423" cy="4780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61546" y="138958"/>
            <a:ext cx="8757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Производственный опыт: Влияние обработки посевов биопрепаратами на развитие ярового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ячменя сорт Эколог 2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в СПК (колхоз) Знамя Ленина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Куменского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района, 2019 год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Площадь поля 30 га, опыт заложен на 15 га.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3160835" y="1687073"/>
            <a:ext cx="615461" cy="7483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03196" y="2435469"/>
            <a:ext cx="36233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Контроль- урожайность 32,1 ц/га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3531" y="1038559"/>
            <a:ext cx="652389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2 обработки: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Гербицид +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Флавобактерин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Азолен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Урожайность 38,4 ц/га (+6,3 ц/га)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596964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4" y="833351"/>
            <a:ext cx="5213838" cy="59543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7391" y="-43812"/>
            <a:ext cx="8361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ООО 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Агрофирма «Строитель» </a:t>
            </a:r>
            <a:r>
              <a:rPr lang="ru-RU" alt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Уржумского</a:t>
            </a: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 </a:t>
            </a:r>
          </a:p>
          <a:p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Обработка озимой пшеницы сорт Московская 56 (17 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сентября 2019 г</a:t>
            </a: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 </a:t>
            </a:r>
          </a:p>
          <a:p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alt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Флавобактерин</a:t>
            </a: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+МФУ + </a:t>
            </a:r>
            <a:r>
              <a:rPr lang="ru-RU" alt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Гумат</a:t>
            </a: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alt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н.р</a:t>
            </a: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 л/га)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1" y="2066193"/>
            <a:ext cx="3481753" cy="4642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1064" y="1442946"/>
            <a:ext cx="376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Отбор растений 13 октября 2019 г.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8694282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1">
            <a:extLst>
              <a:ext uri="{FF2B5EF4-FFF2-40B4-BE49-F238E27FC236}">
                <a16:creationId xmlns:a16="http://schemas.microsoft.com/office/drawing/2014/main" xmlns="" id="{9E5581C7-F5C2-404C-94F1-34E47CBDFD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27" y="1727474"/>
            <a:ext cx="6900420" cy="476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3">
            <a:extLst>
              <a:ext uri="{FF2B5EF4-FFF2-40B4-BE49-F238E27FC236}">
                <a16:creationId xmlns:a16="http://schemas.microsoft.com/office/drawing/2014/main" xmlns="" id="{ACC2C0C1-F5A4-4CBE-B0B1-BBE339BC2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7163"/>
            <a:ext cx="90780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СПК (КОЛХОЗ) ПЛЕЛЬСКИЙ СУНСКИЙ РАЙОН, 2017 г., ЯЧМЕНЬ ЭКОЛОГ </a:t>
            </a:r>
          </a:p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Обработка семян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Флавобактерин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Гумат+7  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1-я обработка по вегетации 9.06.17 г.(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Флавобактерин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МФУ) 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2-я обработка по вегетации 29.06.17г. (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Флавобактерин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МФУ)  </a:t>
            </a:r>
          </a:p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Урожайность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ц/га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презентация новая\4 copy.jpg">
            <a:extLst>
              <a:ext uri="{FF2B5EF4-FFF2-40B4-BE49-F238E27FC236}">
                <a16:creationId xmlns:a16="http://schemas.microsoft.com/office/drawing/2014/main" xmlns="" id="{2CF43BC2-FF3E-4E2A-A1F2-4CA4C8D9D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00013"/>
            <a:ext cx="9120188" cy="684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Рисунок 2">
            <a:extLst>
              <a:ext uri="{FF2B5EF4-FFF2-40B4-BE49-F238E27FC236}">
                <a16:creationId xmlns:a16="http://schemas.microsoft.com/office/drawing/2014/main" xmlns="" id="{A818C533-7A77-4224-8085-FB5AC33DF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300"/>
            <a:ext cx="9111481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Прямоугольник 4">
            <a:extLst>
              <a:ext uri="{FF2B5EF4-FFF2-40B4-BE49-F238E27FC236}">
                <a16:creationId xmlns:a16="http://schemas.microsoft.com/office/drawing/2014/main" xmlns="" id="{29971AFA-1F07-4AD9-B9A8-5538BBEB6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" y="732358"/>
            <a:ext cx="8559538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семян: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Флавобактерин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Гумат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1-я обработка по вегетации 9.06.17 г.(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Флавобактерин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МФУ) 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2-я обработка по вегетации 29.06.17г. (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Флавобактерин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МФУ) </a:t>
            </a:r>
          </a:p>
          <a:p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Урожайность 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 ц/га</a:t>
            </a:r>
          </a:p>
        </p:txBody>
      </p:sp>
      <p:sp>
        <p:nvSpPr>
          <p:cNvPr id="63494" name="Прямоугольник 1">
            <a:extLst>
              <a:ext uri="{FF2B5EF4-FFF2-40B4-BE49-F238E27FC236}">
                <a16:creationId xmlns:a16="http://schemas.microsoft.com/office/drawing/2014/main" xmlns="" id="{AA45BCFA-0B09-4A8D-ACB1-C4C965BF3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07" y="0"/>
            <a:ext cx="8851770" cy="61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СПК (КОЛХОЗ) ПЛЕЛЬСКИЙ СУНСКИЙ РАЙОН, 2017 </a:t>
            </a:r>
            <a:r>
              <a:rPr lang="ru-RU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яр. </a:t>
            </a:r>
            <a:r>
              <a:rPr lang="ru-RU" alt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пшеница </a:t>
            </a:r>
            <a:r>
              <a:rPr lang="ru-RU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Маргарита (элита)</a:t>
            </a:r>
          </a:p>
          <a:p>
            <a:pPr eaLnBrk="1" hangingPunct="1">
              <a:lnSpc>
                <a:spcPct val="107000"/>
              </a:lnSpc>
            </a:pPr>
            <a:r>
              <a:rPr lang="ru-RU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Предшественник люцерна 4  года + озимая рожь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2">
            <a:extLst>
              <a:ext uri="{FF2B5EF4-FFF2-40B4-BE49-F238E27FC236}">
                <a16:creationId xmlns:a16="http://schemas.microsoft.com/office/drawing/2014/main" xmlns="" id="{0364E8E3-B958-4273-BA3B-56B83719A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82550"/>
            <a:ext cx="9032875" cy="67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3">
            <a:extLst>
              <a:ext uri="{FF2B5EF4-FFF2-40B4-BE49-F238E27FC236}">
                <a16:creationId xmlns:a16="http://schemas.microsoft.com/office/drawing/2014/main" xmlns="" id="{DF6E02F4-F7BB-48A6-9458-B77CDC2F7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3" y="219442"/>
            <a:ext cx="92678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СПК (КОЛХОЗ) ПЛЕЛЬСКИЙ СУНСКИЙ РАЙОН </a:t>
            </a:r>
          </a:p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озимой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ржи:</a:t>
            </a:r>
          </a:p>
          <a:p>
            <a:r>
              <a:rPr lang="ru-RU" altLang="ru-RU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осень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г.  семена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Певдобактерин-2Ж+МФУ (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л/т)</a:t>
            </a:r>
          </a:p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г. обработка по вегетации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ФЛ+МФУ (н.р.1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л/т)</a:t>
            </a:r>
          </a:p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весной (23 мая 2018) обработка по вегетации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Псевдобактерин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-2Ж+Ризоагрин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 л/т)</a:t>
            </a: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795A4F16-ED7E-45E6-8AFA-BBF09AD981C1}"/>
              </a:ext>
            </a:extLst>
          </p:cNvPr>
          <p:cNvGraphicFramePr>
            <a:graphicFrameLocks noGrp="1"/>
          </p:cNvGraphicFramePr>
          <p:nvPr/>
        </p:nvGraphicFramePr>
        <p:xfrm>
          <a:off x="41275" y="4068763"/>
          <a:ext cx="9074151" cy="2591699"/>
        </p:xfrm>
        <a:graphic>
          <a:graphicData uri="http://schemas.openxmlformats.org/drawingml/2006/table">
            <a:tbl>
              <a:tblPr firstRow="1" firstCol="1" bandRow="1"/>
              <a:tblGrid>
                <a:gridCol w="9143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72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04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38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620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5784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19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6951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6951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8807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8807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68946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6894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813269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19910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Сорт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 партии,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Репродукция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Всхожесть,%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Склероции спорыньи,%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Болезни проростков, 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Общий % зараженности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99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Фузариоз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Гельминтоспориоз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Альтернариоз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Септориоз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Плесени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Бактериоз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Антракноз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18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Пшеница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Маргарита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н/о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0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Ячмень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Эколог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н/о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45,5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54,7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78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Овес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Кречет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н/о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9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Оз. рожь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Фаленская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26" marR="541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7744" name="Прямоугольник 2">
            <a:extLst>
              <a:ext uri="{FF2B5EF4-FFF2-40B4-BE49-F238E27FC236}">
                <a16:creationId xmlns:a16="http://schemas.microsoft.com/office/drawing/2014/main" xmlns="" id="{EC933106-8938-4FC1-9AB7-D5F07105C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41288"/>
            <a:ext cx="8942388" cy="68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 </a:t>
            </a: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фитопатологической экспертизы 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семян СПК (колхоз) </a:t>
            </a:r>
          </a:p>
          <a:p>
            <a:pPr algn="ctr">
              <a:lnSpc>
                <a:spcPct val="107000"/>
              </a:lnSpc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Плельский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Сунского района,  2017 год</a:t>
            </a:r>
            <a:endParaRPr lang="ru-RU" alt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3899559F-0F6F-4F17-AF7B-F4718654AB31}"/>
              </a:ext>
            </a:extLst>
          </p:cNvPr>
          <p:cNvGraphicFramePr>
            <a:graphicFrameLocks noGrp="1"/>
          </p:cNvGraphicFramePr>
          <p:nvPr/>
        </p:nvGraphicFramePr>
        <p:xfrm>
          <a:off x="166688" y="974725"/>
          <a:ext cx="8872538" cy="2440504"/>
        </p:xfrm>
        <a:graphic>
          <a:graphicData uri="http://schemas.openxmlformats.org/drawingml/2006/table">
            <a:tbl>
              <a:tblPr firstRow="1" firstCol="1" bandRow="1"/>
              <a:tblGrid>
                <a:gridCol w="889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95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8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329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40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3680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2465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130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5130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7247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7247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55075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5075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8726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</a:tblGrid>
              <a:tr h="20976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Сорт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 партии,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Репродукция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Всхожесть,%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Склероции спорыньи,%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Болезни проростков, 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Общий % зараженности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7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Фузариоз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Гельминтоспориоз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Альтернариоз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Септориоз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Плесени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Бактериоз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Антракноз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4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Пшеница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Маргарита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н/о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73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Ячмень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Эколог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н/о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13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Овес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Кречет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н/о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13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Оз. рожь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Фаленская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0,08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130" marR="541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7839" name="TextBox 4">
            <a:extLst>
              <a:ext uri="{FF2B5EF4-FFF2-40B4-BE49-F238E27FC236}">
                <a16:creationId xmlns:a16="http://schemas.microsoft.com/office/drawing/2014/main" xmlns="" id="{D2CF8E17-10C7-4E20-BEDA-0616D81D9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600" y="3700463"/>
            <a:ext cx="1193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>
            <a:extLst>
              <a:ext uri="{FF2B5EF4-FFF2-40B4-BE49-F238E27FC236}">
                <a16:creationId xmlns:a16="http://schemas.microsoft.com/office/drawing/2014/main" xmlns="" id="{DB5EA578-E81E-455A-8A05-EF63321BB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93" y="907297"/>
            <a:ext cx="8607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биологических препаратов на всхожесть зерновых и зернобобовых культур СПК «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Плельский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Сунский район </a:t>
            </a: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(урожай 2017 года, проверка весна 2018 год)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247934A7-6C72-48E6-AC4C-1972B7C9E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87170833"/>
              </p:ext>
            </p:extLst>
          </p:nvPr>
        </p:nvGraphicFramePr>
        <p:xfrm>
          <a:off x="105954" y="2023704"/>
          <a:ext cx="8705850" cy="3729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1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54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95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268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49282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8750">
                <a:tc rowSpan="2"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сорт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Лабораторная всхожесть, %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067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Обработка семян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Азолен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Обработка семян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Псевдобактерин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2+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Ризоагрин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Гумат+7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Обработка семян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Флавобактерин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Микробиологическое фосфорное удобрение+</a:t>
                      </a:r>
                    </a:p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Гумат+7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34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Озимая рожь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Фаленская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 marL="91452" marR="9145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83,0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88,0 (+5)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87,0 (+4)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87,0 (+4)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298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Яровая пшеница </a:t>
                      </a:r>
                      <a:r>
                        <a:rPr lang="ru-RU" sz="1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Симбирцит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66,0 (+6)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 (+3)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875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Ячмень Эколог</a:t>
                      </a:r>
                    </a:p>
                  </a:txBody>
                  <a:tcPr marL="91452" marR="9145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51,0 (+6)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57,0 (+12)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54,0(+9)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875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Горох Ямал</a:t>
                      </a:r>
                    </a:p>
                  </a:txBody>
                  <a:tcPr marL="91452" marR="91452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 (+6)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 (+5)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69,0 (+5)</a:t>
                      </a:r>
                    </a:p>
                  </a:txBody>
                  <a:tcPr marL="91452" marR="9145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3" descr="IMG_0236.JPG">
            <a:extLst>
              <a:ext uri="{FF2B5EF4-FFF2-40B4-BE49-F238E27FC236}">
                <a16:creationId xmlns:a16="http://schemas.microsoft.com/office/drawing/2014/main" xmlns="" id="{DD7D9B0C-77FD-42C3-BC6A-4E7A153A9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73063"/>
            <a:ext cx="37449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xmlns="" id="{97E53AD8-7BCB-414B-82B1-E62E6B24F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138113"/>
            <a:ext cx="166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b="1">
                <a:cs typeface="Arial" panose="020B0604020202020204" pitchFamily="34" charset="0"/>
              </a:rPr>
              <a:t>             </a:t>
            </a:r>
          </a:p>
        </p:txBody>
      </p:sp>
      <p:pic>
        <p:nvPicPr>
          <p:cNvPr id="27652" name="Рисунок 5" descr="IMG_0234.JPG">
            <a:extLst>
              <a:ext uri="{FF2B5EF4-FFF2-40B4-BE49-F238E27FC236}">
                <a16:creationId xmlns:a16="http://schemas.microsoft.com/office/drawing/2014/main" xmlns="" id="{3E97BAEE-0CA9-4D64-A3AC-C66BEFE752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3333750"/>
            <a:ext cx="3960812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6">
            <a:extLst>
              <a:ext uri="{FF2B5EF4-FFF2-40B4-BE49-F238E27FC236}">
                <a16:creationId xmlns:a16="http://schemas.microsoft.com/office/drawing/2014/main" xmlns="" id="{D4A6BD29-CD49-4A73-8694-DCE469DEF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3509963"/>
            <a:ext cx="2463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РИЗОАГРИН -Б</a:t>
            </a:r>
          </a:p>
        </p:txBody>
      </p:sp>
      <p:sp>
        <p:nvSpPr>
          <p:cNvPr id="27654" name="TextBox 7">
            <a:extLst>
              <a:ext uri="{FF2B5EF4-FFF2-40B4-BE49-F238E27FC236}">
                <a16:creationId xmlns:a16="http://schemas.microsoft.com/office/drawing/2014/main" xmlns="" id="{280EA190-D204-4AB8-8DAD-9FDF8771D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38" y="663575"/>
            <a:ext cx="233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</a:t>
            </a:r>
          </a:p>
        </p:txBody>
      </p:sp>
      <p:pic>
        <p:nvPicPr>
          <p:cNvPr id="27655" name="Рисунок 1">
            <a:extLst>
              <a:ext uri="{FF2B5EF4-FFF2-40B4-BE49-F238E27FC236}">
                <a16:creationId xmlns:a16="http://schemas.microsoft.com/office/drawing/2014/main" xmlns="" id="{930A1729-335B-4784-9D51-B63183CAA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3333750"/>
            <a:ext cx="4510087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Прямоугольник 1">
            <a:extLst>
              <a:ext uri="{FF2B5EF4-FFF2-40B4-BE49-F238E27FC236}">
                <a16:creationId xmlns:a16="http://schemas.microsoft.com/office/drawing/2014/main" xmlns="" id="{6F3787D3-D663-418A-A8D1-CCF8D983D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3863" y="655638"/>
            <a:ext cx="45720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СПК ПЗ «Красный октябрь»</a:t>
            </a:r>
          </a:p>
          <a:p>
            <a:pPr algn="ctr"/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Кумёнского района  2012 год Обработка семян ярового ячменя сорт Тандем микробиологическим удобрением Ризоагрин Б</a:t>
            </a:r>
          </a:p>
          <a:p>
            <a:pPr algn="ctr"/>
            <a:r>
              <a:rPr lang="ru-RU" altLang="ru-RU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Прибавка урожайности 8,2 ц/га</a:t>
            </a: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Прямоугольник 1">
            <a:extLst>
              <a:ext uri="{FF2B5EF4-FFF2-40B4-BE49-F238E27FC236}">
                <a16:creationId xmlns:a16="http://schemas.microsoft.com/office/drawing/2014/main" xmlns="" id="{8DBD795F-93F0-4929-BB82-AE7D0C7E5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6250"/>
            <a:ext cx="9144000" cy="666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ru-RU" altLang="ru-RU" sz="5400" b="1" dirty="0">
                <a:ea typeface="Calibri" panose="020F0502020204030204" pitchFamily="34" charset="0"/>
                <a:cs typeface="Times New Roman" panose="02020603050405020304" pitchFamily="18" charset="0"/>
              </a:rPr>
              <a:t>РИЗОАГРИН- Б</a:t>
            </a:r>
          </a:p>
          <a:p>
            <a:pPr algn="ctr">
              <a:spcAft>
                <a:spcPts val="1000"/>
              </a:spcAft>
            </a:pPr>
            <a:r>
              <a:rPr lang="ru-RU" alt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Стоимость  препарата на 1 гектарную норму семян составляет</a:t>
            </a:r>
          </a:p>
          <a:p>
            <a:pPr algn="ctr">
              <a:spcAft>
                <a:spcPts val="1000"/>
              </a:spcAft>
            </a:pPr>
            <a:r>
              <a:rPr lang="ru-RU" alt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5400" b="1" dirty="0">
                <a:ea typeface="Calibri" panose="020F0502020204030204" pitchFamily="34" charset="0"/>
                <a:cs typeface="Times New Roman" panose="02020603050405020304" pitchFamily="18" charset="0"/>
              </a:rPr>
              <a:t>ВСЕГО  40-60 рублей</a:t>
            </a:r>
          </a:p>
          <a:p>
            <a:pPr algn="ctr">
              <a:spcAft>
                <a:spcPts val="1000"/>
              </a:spcAft>
            </a:pPr>
            <a:r>
              <a:rPr lang="ru-RU" alt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При этом происходит фиксация азота в количестве 40 – 60 кг </a:t>
            </a:r>
            <a:r>
              <a:rPr lang="ru-RU" altLang="ru-RU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д.в</a:t>
            </a:r>
            <a:r>
              <a:rPr lang="ru-RU" alt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. /га</a:t>
            </a:r>
          </a:p>
          <a:p>
            <a:pPr algn="ctr">
              <a:spcAft>
                <a:spcPts val="1000"/>
              </a:spcAft>
            </a:pPr>
            <a:r>
              <a:rPr lang="ru-RU" alt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В пересчёте на Аммиачную селитру  </a:t>
            </a:r>
          </a:p>
          <a:p>
            <a:pPr algn="ctr">
              <a:spcAft>
                <a:spcPts val="1000"/>
              </a:spcAft>
            </a:pPr>
            <a:r>
              <a:rPr lang="ru-RU" alt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1,1 – 1,5 ц</a:t>
            </a:r>
          </a:p>
          <a:p>
            <a:pPr algn="ctr">
              <a:spcAft>
                <a:spcPts val="1000"/>
              </a:spcAft>
            </a:pPr>
            <a:r>
              <a:rPr lang="ru-RU" alt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1 ц </a:t>
            </a:r>
            <a:r>
              <a:rPr lang="ru-RU" altLang="ru-RU" sz="32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ам</a:t>
            </a:r>
            <a:r>
              <a:rPr lang="ru-RU" alt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. селитры стоит </a:t>
            </a:r>
            <a:r>
              <a:rPr lang="ru-RU" altLang="ru-RU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1400</a:t>
            </a:r>
            <a:r>
              <a:rPr lang="ru-RU" alt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  рублей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altLang="ru-RU" sz="1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>
            <a:extLst>
              <a:ext uri="{FF2B5EF4-FFF2-40B4-BE49-F238E27FC236}">
                <a16:creationId xmlns:a16="http://schemas.microsoft.com/office/drawing/2014/main" xmlns="" id="{AB7CD295-5B71-4102-894B-3D162F925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412750"/>
            <a:ext cx="4522788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Рисунок 2">
            <a:extLst>
              <a:ext uri="{FF2B5EF4-FFF2-40B4-BE49-F238E27FC236}">
                <a16:creationId xmlns:a16="http://schemas.microsoft.com/office/drawing/2014/main" xmlns="" id="{FA9CCD2C-463C-4467-8291-6BC99ED7B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466725"/>
            <a:ext cx="4451350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Прямоугольник 1">
            <a:extLst>
              <a:ext uri="{FF2B5EF4-FFF2-40B4-BE49-F238E27FC236}">
                <a16:creationId xmlns:a16="http://schemas.microsoft.com/office/drawing/2014/main" xmlns="" id="{21E72C96-B8F5-4368-9A32-32053F511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4195763"/>
            <a:ext cx="88328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Гербицидная обработка + Флавобактерин </a:t>
            </a:r>
          </a:p>
          <a:p>
            <a:pPr algn="ctr"/>
            <a:r>
              <a:rPr lang="ru-RU" altLang="ru-RU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ячмень Зазерский-85</a:t>
            </a:r>
          </a:p>
          <a:p>
            <a:r>
              <a:rPr lang="ru-RU" altLang="ru-RU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в ЗАО ПЗ «Октябрьский» Кумёнского района в 2014 году</a:t>
            </a:r>
          </a:p>
          <a:p>
            <a:pPr algn="ctr"/>
            <a:r>
              <a:rPr lang="ru-RU" altLang="ru-RU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Прибавка урожайности до 4,7 ц/га</a:t>
            </a: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xmlns="" id="{2E40A3EF-1083-4BD9-8E18-95A0C0E73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733550"/>
            <a:ext cx="4246562" cy="4994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>
            <a:extLst>
              <a:ext uri="{FF2B5EF4-FFF2-40B4-BE49-F238E27FC236}">
                <a16:creationId xmlns:a16="http://schemas.microsoft.com/office/drawing/2014/main" xmlns="" id="{CBBC02ED-8A28-4AD3-A2FD-256AA00A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1357313"/>
            <a:ext cx="4764087" cy="5219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1">
            <a:extLst>
              <a:ext uri="{FF2B5EF4-FFF2-40B4-BE49-F238E27FC236}">
                <a16:creationId xmlns:a16="http://schemas.microsoft.com/office/drawing/2014/main" xmlns="" id="{A5F13DE7-225D-495F-BF6D-F4DE4F53D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163513"/>
            <a:ext cx="894873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ООО Агрофирма колхоз «Путь Ленина» Котельнического района</a:t>
            </a:r>
          </a:p>
          <a:p>
            <a:r>
              <a:rPr lang="ru-RU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по вегетации ярового ячменя сорт Эколог Флавобактерин, Ризоагрин Б и Микробиологическим фосфорным удобрением в комплексе с инсектицидной обработкой. Прибавка урожайности от 9,9 до 12,8 ц/га</a:t>
            </a:r>
          </a:p>
          <a:p>
            <a:r>
              <a:rPr lang="ru-RU" altLang="ru-RU"/>
              <a:t> </a:t>
            </a:r>
          </a:p>
          <a:p>
            <a:endParaRPr lang="ru-RU" altLang="ru-RU"/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70152310-7649-4AD3-9546-61988819A9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12261085"/>
              </p:ext>
            </p:extLst>
          </p:nvPr>
        </p:nvGraphicFramePr>
        <p:xfrm>
          <a:off x="228600" y="1658938"/>
          <a:ext cx="8789989" cy="3801085"/>
        </p:xfrm>
        <a:graphic>
          <a:graphicData uri="http://schemas.openxmlformats.org/drawingml/2006/table">
            <a:tbl>
              <a:tblPr firstRow="1" firstCol="1" bandRow="1"/>
              <a:tblGrid>
                <a:gridCol w="21631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15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33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489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748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655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475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Вариант опыта</a:t>
                      </a: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растений</a:t>
                      </a: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продуктивных стеблей</a:t>
                      </a: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Коэффициент продуктивного кущения</a:t>
                      </a: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 снопа с 1 м², г</a:t>
                      </a: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Биологическая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урожайность снопа в ц/га</a:t>
                      </a: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34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контроль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(без обработки)</a:t>
                      </a: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412</a:t>
                      </a: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475</a:t>
                      </a: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1,16</a:t>
                      </a: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1330</a:t>
                      </a: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33,8</a:t>
                      </a: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425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Химический фунгицид+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r>
                        <a:rPr lang="ru-RU" sz="16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лавобактерин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л/га</a:t>
                      </a:r>
                    </a:p>
                  </a:txBody>
                  <a:tcPr marL="58513" marR="585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498</a:t>
                      </a: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636</a:t>
                      </a: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1,28</a:t>
                      </a: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45,5(+11,7)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13" marR="585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9671" name="Rectangle 1">
            <a:extLst>
              <a:ext uri="{FF2B5EF4-FFF2-40B4-BE49-F238E27FC236}">
                <a16:creationId xmlns:a16="http://schemas.microsoft.com/office/drawing/2014/main" xmlns="" id="{29B34549-C1B0-48C8-9C9A-51CC0077C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187325"/>
            <a:ext cx="83820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разбора снопов оз. ржи сорта Фаленская-4 элита</a:t>
            </a:r>
            <a:endParaRPr lang="ru-RU" alt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ЗАО ПЗ </a:t>
            </a:r>
            <a:r>
              <a:rPr lang="ru-RU" alt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Октябрьский</a:t>
            </a:r>
            <a:r>
              <a:rPr lang="ru-RU" alt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Куменского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 в 2015 г. (посев 2014 г.)</a:t>
            </a:r>
            <a:endParaRPr lang="ru-RU" alt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обработка посевов в период вегетации </a:t>
            </a:r>
            <a:r>
              <a:rPr lang="ru-RU" alt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25.09.2014 </a:t>
            </a:r>
            <a:r>
              <a:rPr lang="ru-RU" alt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endParaRPr lang="ru-RU" alt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alt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>
            <a:extLst>
              <a:ext uri="{FF2B5EF4-FFF2-40B4-BE49-F238E27FC236}">
                <a16:creationId xmlns:a16="http://schemas.microsoft.com/office/drawing/2014/main" xmlns="" id="{0BBE443B-6023-436D-9224-BDA79043D3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1814" cy="417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5286C8-ACD6-46A7-BB87-9A2465FFD7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487" y="2625365"/>
            <a:ext cx="5561815" cy="417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76110" y="1130871"/>
            <a:ext cx="3075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ЗАО ПЗ </a:t>
            </a:r>
            <a:r>
              <a:rPr lang="ru-RU" alt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Октябрьский</a:t>
            </a:r>
            <a:r>
              <a:rPr lang="ru-RU" alt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alt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Куменского</a:t>
            </a: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 </a:t>
            </a:r>
            <a:endParaRPr lang="ru-RU" alt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(осень 2014 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97921" y="2844364"/>
            <a:ext cx="34958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обработки фунгицидами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Химический +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лавобактерин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7295" y="262550"/>
            <a:ext cx="34031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обработки фунгицидами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1">
            <a:extLst>
              <a:ext uri="{FF2B5EF4-FFF2-40B4-BE49-F238E27FC236}">
                <a16:creationId xmlns:a16="http://schemas.microsoft.com/office/drawing/2014/main" xmlns="" id="{7B7EE4B6-B610-4BAC-B05B-50F580865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161925"/>
            <a:ext cx="7251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5400" b="1" dirty="0">
                <a:solidFill>
                  <a:srgbClr val="017F16"/>
                </a:solidFill>
              </a:rPr>
              <a:t>Псевдобактерин-2Ж</a:t>
            </a:r>
            <a:endParaRPr lang="ru-RU" altLang="ru-RU" sz="5400" b="1" dirty="0"/>
          </a:p>
        </p:txBody>
      </p:sp>
      <p:sp>
        <p:nvSpPr>
          <p:cNvPr id="36867" name="Прямоугольник 2">
            <a:extLst>
              <a:ext uri="{FF2B5EF4-FFF2-40B4-BE49-F238E27FC236}">
                <a16:creationId xmlns:a16="http://schemas.microsoft.com/office/drawing/2014/main" xmlns="" id="{45C1DFA7-E86A-423F-95DC-ED3537343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738313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600" b="1">
                <a:solidFill>
                  <a:srgbClr val="017F16"/>
                </a:solidFill>
              </a:rPr>
              <a:t>До посева 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xmlns="" id="{044929D4-93F1-4219-845E-76DFB5143A0A}"/>
              </a:ext>
            </a:extLst>
          </p:cNvPr>
          <p:cNvSpPr>
            <a:spLocks noGrp="1"/>
          </p:cNvSpPr>
          <p:nvPr/>
        </p:nvSpPr>
        <p:spPr bwMode="auto">
          <a:xfrm>
            <a:off x="2987675" y="498475"/>
            <a:ext cx="2808288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0" rIns="45720" bIns="0" anchor="ctr"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+mn-lt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+mn-lt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D050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4A838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</a:defRPr>
            </a:lvl5pPr>
            <a:lvl6pPr marL="19192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4A838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+mn-lt"/>
              </a:defRPr>
            </a:lvl6pPr>
            <a:lvl7pPr marL="23764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4A838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+mn-lt"/>
              </a:defRPr>
            </a:lvl7pPr>
            <a:lvl8pPr marL="28336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4A838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+mn-lt"/>
              </a:defRPr>
            </a:lvl8pPr>
            <a:lvl9pPr marL="32908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4A838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ru-RU" sz="4000" b="1" dirty="0">
                <a:solidFill>
                  <a:srgbClr val="017F16"/>
                </a:solidFill>
                <a:latin typeface="+mj-lt"/>
              </a:rPr>
              <a:t>   </a:t>
            </a:r>
            <a:r>
              <a:rPr lang="ru-RU" sz="3200" b="1" dirty="0">
                <a:solidFill>
                  <a:srgbClr val="017F16"/>
                </a:solidFill>
                <a:latin typeface="+mj-lt"/>
              </a:rPr>
              <a:t>Кущение </a:t>
            </a:r>
          </a:p>
        </p:txBody>
      </p:sp>
      <p:sp>
        <p:nvSpPr>
          <p:cNvPr id="36869" name="Прямоугольник 4">
            <a:extLst>
              <a:ext uri="{FF2B5EF4-FFF2-40B4-BE49-F238E27FC236}">
                <a16:creationId xmlns:a16="http://schemas.microsoft.com/office/drawing/2014/main" xmlns="" id="{E23F635D-036B-49E0-B0D1-B25A749A4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738313"/>
            <a:ext cx="2563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4000" b="1">
                <a:solidFill>
                  <a:srgbClr val="017F16"/>
                </a:solidFill>
                <a:latin typeface="Calibri" panose="020F0502020204030204" pitchFamily="34" charset="0"/>
              </a:rPr>
              <a:t>Уборка</a:t>
            </a:r>
          </a:p>
        </p:txBody>
      </p:sp>
      <p:pic>
        <p:nvPicPr>
          <p:cNvPr id="36870" name="Рисунок 5" descr="1-до посева.jpg">
            <a:extLst>
              <a:ext uri="{FF2B5EF4-FFF2-40B4-BE49-F238E27FC236}">
                <a16:creationId xmlns:a16="http://schemas.microsoft.com/office/drawing/2014/main" xmlns="" id="{61F4D2E6-8425-42C3-B62B-21A76FC5D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92375"/>
            <a:ext cx="28797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Рисунок 6" descr="3-планриз.jpg">
            <a:extLst>
              <a:ext uri="{FF2B5EF4-FFF2-40B4-BE49-F238E27FC236}">
                <a16:creationId xmlns:a16="http://schemas.microsoft.com/office/drawing/2014/main" xmlns="" id="{A105BBD6-0D51-4930-8C8F-8B5170F407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492375"/>
            <a:ext cx="274955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Рисунок 7" descr="планриз уборка.jpg">
            <a:extLst>
              <a:ext uri="{FF2B5EF4-FFF2-40B4-BE49-F238E27FC236}">
                <a16:creationId xmlns:a16="http://schemas.microsoft.com/office/drawing/2014/main" xmlns="" id="{B198622E-518C-476F-BCD8-FF193D337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92375"/>
            <a:ext cx="29464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Рисунок 1">
            <a:extLst>
              <a:ext uri="{FF2B5EF4-FFF2-40B4-BE49-F238E27FC236}">
                <a16:creationId xmlns:a16="http://schemas.microsoft.com/office/drawing/2014/main" xmlns="" id="{994E89F5-23B0-4E6E-B671-56878FBAD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7108" y="309745"/>
            <a:ext cx="591722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alt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ЗАО ПЗ «Октябрьский» </a:t>
            </a:r>
            <a:r>
              <a:rPr lang="ru-RU" alt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Куменского</a:t>
            </a:r>
            <a:r>
              <a:rPr lang="ru-RU" alt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</a:t>
            </a:r>
          </a:p>
          <a:p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апреля 2015 г.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Рисунок 2">
            <a:extLst>
              <a:ext uri="{FF2B5EF4-FFF2-40B4-BE49-F238E27FC236}">
                <a16:creationId xmlns:a16="http://schemas.microsoft.com/office/drawing/2014/main" xmlns="" id="{CE89C216-E736-4979-9B24-F8D51BB72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01261" y="151058"/>
            <a:ext cx="614582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ЗАО 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ПЗ «Октябрьский»  </a:t>
            </a:r>
            <a:r>
              <a:rPr lang="ru-RU" alt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Куменского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мая    2015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Рисунок 2">
            <a:extLst>
              <a:ext uri="{FF2B5EF4-FFF2-40B4-BE49-F238E27FC236}">
                <a16:creationId xmlns:a16="http://schemas.microsoft.com/office/drawing/2014/main" xmlns="" id="{36C4E60E-5E0A-46F6-B4DD-5F848AD9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250"/>
            <a:ext cx="4859338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Рисунок 4">
            <a:extLst>
              <a:ext uri="{FF2B5EF4-FFF2-40B4-BE49-F238E27FC236}">
                <a16:creationId xmlns:a16="http://schemas.microsoft.com/office/drawing/2014/main" xmlns="" id="{30756419-4F04-44C4-90B0-C6099B199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3538538"/>
            <a:ext cx="5033963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Box 1">
            <a:extLst>
              <a:ext uri="{FF2B5EF4-FFF2-40B4-BE49-F238E27FC236}">
                <a16:creationId xmlns:a16="http://schemas.microsoft.com/office/drawing/2014/main" xmlns="" id="{29755C47-616E-4147-982D-26A4210A7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768" y="223837"/>
            <a:ext cx="83695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Кирово-Чепецкий тепличный комбинат</a:t>
            </a:r>
          </a:p>
        </p:txBody>
      </p:sp>
      <p:sp>
        <p:nvSpPr>
          <p:cNvPr id="94213" name="TextBox 3">
            <a:extLst>
              <a:ext uri="{FF2B5EF4-FFF2-40B4-BE49-F238E27FC236}">
                <a16:creationId xmlns:a16="http://schemas.microsoft.com/office/drawing/2014/main" xmlns="" id="{98E00EB8-8956-4C5C-BCC9-E5BD785A9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1176338"/>
            <a:ext cx="4284662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почвы перед посадкой:</a:t>
            </a:r>
          </a:p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Псевдобактерин-2Ж, </a:t>
            </a:r>
          </a:p>
          <a:p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Флавобактерин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Ризоагрин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</a:t>
            </a:r>
          </a:p>
        </p:txBody>
      </p:sp>
      <p:sp>
        <p:nvSpPr>
          <p:cNvPr id="94214" name="TextBox 5">
            <a:extLst>
              <a:ext uri="{FF2B5EF4-FFF2-40B4-BE49-F238E27FC236}">
                <a16:creationId xmlns:a16="http://schemas.microsoft.com/office/drawing/2014/main" xmlns="" id="{A6FA50E8-C2FD-42AF-865A-7E6FAD038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4572000"/>
            <a:ext cx="310991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по вегетации:</a:t>
            </a:r>
          </a:p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Псевдобактерин-2Ж </a:t>
            </a:r>
          </a:p>
          <a:p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Флавобактерин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Ризоагрин</a:t>
            </a:r>
            <a:r>
              <a:rPr lang="ru-RU" alt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Б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/>
          </a:p>
          <a:p>
            <a:endParaRPr lang="ru-RU" alt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Содержимое 5">
            <a:extLst>
              <a:ext uri="{FF2B5EF4-FFF2-40B4-BE49-F238E27FC236}">
                <a16:creationId xmlns:a16="http://schemas.microsoft.com/office/drawing/2014/main" xmlns="" id="{2E24B681-D251-41F6-86F7-14734764233F}"/>
              </a:ext>
            </a:extLst>
          </p:cNvPr>
          <p:cNvSpPr>
            <a:spLocks noGrp="1"/>
          </p:cNvSpPr>
          <p:nvPr>
            <p:ph sz="quarter" idx="13"/>
          </p:nvPr>
        </p:nvSpPr>
        <p:spPr bwMode="auto">
          <a:xfrm>
            <a:off x="250825" y="188913"/>
            <a:ext cx="8032750" cy="7524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>
                <a:solidFill>
                  <a:srgbClr val="C00000"/>
                </a:solidFill>
                <a:cs typeface="Times New Roman" panose="02020603050405020304" pitchFamily="18" charset="0"/>
              </a:rPr>
              <a:t>«Универсальная силосная закваска – БИОАГРО-1»</a:t>
            </a:r>
          </a:p>
        </p:txBody>
      </p:sp>
      <p:sp>
        <p:nvSpPr>
          <p:cNvPr id="80899" name="Номер слайда 5">
            <a:extLst>
              <a:ext uri="{FF2B5EF4-FFF2-40B4-BE49-F238E27FC236}">
                <a16:creationId xmlns:a16="http://schemas.microsoft.com/office/drawing/2014/main" xmlns="" id="{13600960-4437-4AF7-8624-20F459AFC4A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D38701-3253-4886-A05D-2F8E8EB5EA97}" type="slidenum">
              <a:rPr lang="ru-RU" altLang="ru-RU" smtClean="0">
                <a:solidFill>
                  <a:srgbClr val="4C4C4C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ru-RU" altLang="ru-RU">
              <a:solidFill>
                <a:srgbClr val="4C4C4C"/>
              </a:solidFill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1E7FD0-E702-40FB-9D09-75A4435515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666"/>
          <a:stretch/>
        </p:blipFill>
        <p:spPr>
          <a:xfrm>
            <a:off x="323850" y="1052513"/>
            <a:ext cx="7200900" cy="540702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1C246572-1A62-4E7C-99C0-453D146CE6BA}"/>
              </a:ext>
            </a:extLst>
          </p:cNvPr>
          <p:cNvSpPr/>
          <p:nvPr/>
        </p:nvSpPr>
        <p:spPr>
          <a:xfrm>
            <a:off x="3684588" y="1052513"/>
            <a:ext cx="5241925" cy="53387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Регистрант</a:t>
            </a: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ООО ПНПО «БИОАГРО» совместно </a:t>
            </a:r>
            <a:r>
              <a:rPr lang="ru-RU" altLang="ru-RU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ФГБУ «</a:t>
            </a:r>
            <a:r>
              <a:rPr lang="ru-RU" altLang="ru-RU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Россельхозцентр</a:t>
            </a:r>
            <a:r>
              <a:rPr lang="ru-RU" altLang="ru-RU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endParaRPr lang="ru-RU" altLang="ru-RU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микробиологический препарат </a:t>
            </a:r>
          </a:p>
          <a:p>
            <a:pPr algn="ctr">
              <a:defRPr/>
            </a:pPr>
            <a:r>
              <a:rPr lang="ru-RU" altLang="ru-RU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двух природных </a:t>
            </a:r>
            <a:r>
              <a:rPr lang="ru-RU" altLang="ru-RU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гомоферментативных</a:t>
            </a:r>
            <a:r>
              <a:rPr lang="ru-RU" altLang="ru-RU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штаммов молочнокислых бактерий </a:t>
            </a:r>
            <a:r>
              <a:rPr lang="en-US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Lactobacillus plantarum </a:t>
            </a:r>
            <a:r>
              <a:rPr lang="en-US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paracasei</a:t>
            </a:r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10-Б</a:t>
            </a:r>
            <a:r>
              <a:rPr lang="ru-RU" altLang="ru-RU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является биологическим консервантом для ферментации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многолетних, однолетних злаковых и бобовых трав, их смесей и кукурузы</a:t>
            </a:r>
            <a:r>
              <a:rPr lang="ru-RU" altLang="ru-RU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для провяленного и </a:t>
            </a:r>
            <a:r>
              <a:rPr lang="ru-RU" altLang="ru-RU" b="1" dirty="0" err="1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слабопровяленного</a:t>
            </a:r>
            <a:r>
              <a:rPr lang="ru-RU" altLang="ru-RU" b="1" dirty="0">
                <a:solidFill>
                  <a:srgbClr val="9537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растительного сырья в анаэробных условиях.</a:t>
            </a:r>
            <a:r>
              <a:rPr lang="ru-RU" altLang="ru-RU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0902" name="Picture 2">
            <a:extLst>
              <a:ext uri="{FF2B5EF4-FFF2-40B4-BE49-F238E27FC236}">
                <a16:creationId xmlns:a16="http://schemas.microsoft.com/office/drawing/2014/main" xmlns="" id="{B5CB9F11-5C8E-47D8-BEAD-DCCE5B58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039813"/>
            <a:ext cx="3730625" cy="530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651802AF-2E58-47A0-9BFF-F0EDABE17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23495173"/>
              </p:ext>
            </p:extLst>
          </p:nvPr>
        </p:nvGraphicFramePr>
        <p:xfrm>
          <a:off x="60960" y="1028642"/>
          <a:ext cx="9083040" cy="5754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55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6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80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80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638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837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837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0302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0302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0302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5299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7175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71758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24008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24008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324008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83171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483171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</a:tblGrid>
              <a:tr h="414800">
                <a:tc rowSpan="2"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Хозяйство, район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корма (сенаж,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силос).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Видовой состав зеленой массы.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 партии, т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питательных веществ в 1кг корма натур./</a:t>
                      </a:r>
                      <a:r>
                        <a:rPr lang="ru-RU" sz="1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абс.сух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корма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Химический состав, %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рН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кислот, %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корма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6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кормовых единиц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ОЭ,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МДж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перевар. протеин, г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сахар,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кальций, г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фосфор,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влажность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сырой протеин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сырая зола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сырая клетчатка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молочная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уксусная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масляная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0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СПК(колхоз) «Знамя Ленина»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Куменский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р-н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Силос из клевера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0,21/0,75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2,7/9,6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25/89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71,9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3,7/13,2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2,6/9,3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8,5/30,3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3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СПК «Земледелец» Унинский р-н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Силос из клевера и злаковых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0,21/0,89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2,5/10,4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20/84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3,0/12,7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2,0/8,2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6,5/27,4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0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ООО СХП «Родина» </a:t>
                      </a:r>
                      <a:r>
                        <a:rPr lang="ru-RU" sz="1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Арбажский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р-н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Силос из бобово-злаковых культур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727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0,18/0,76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2,3/9,6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21/89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3,2/13,3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2,0/8,5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7,2/30,2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372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ТнВ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Новомедянское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Юрьянский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р-н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Силаж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клевера и тимофеевки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331,2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0,21/0,69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2,8/9,2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18/60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3,1/10,3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2,1/6,8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9,4/30,9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37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Силос из клевера и тимофеевки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298,5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0,18/0,64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2,5/8,9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16/58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72,0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2,8/10,1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1,8/6,6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9,0/32,2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66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СПК с/х артель (колхоз) «Красная Талица» Слободской р-н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Силос из клевера и тимофеевки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854,5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0,22/0,74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2,8/9,5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22/73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3,5/11,6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2,0/6,6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9,1/30,3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53" marR="5245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3795" name="Rectangle 1">
            <a:extLst>
              <a:ext uri="{FF2B5EF4-FFF2-40B4-BE49-F238E27FC236}">
                <a16:creationId xmlns:a16="http://schemas.microsoft.com/office/drawing/2014/main" xmlns="" id="{60DE2432-0706-4045-9C6B-DCBD15E1E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330200"/>
            <a:ext cx="8612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Химический состав и питательность корма  полученного с применением биологического консерванта УСЗ-БИОАГРО-1 в 2018 году</a:t>
            </a:r>
            <a:endParaRPr lang="ru-RU" altLang="ru-RU" sz="160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Содержимое 5">
            <a:extLst>
              <a:ext uri="{FF2B5EF4-FFF2-40B4-BE49-F238E27FC236}">
                <a16:creationId xmlns:a16="http://schemas.microsoft.com/office/drawing/2014/main" xmlns="" id="{517FC308-CA9C-4204-9624-42B4DA86A4EA}"/>
              </a:ext>
            </a:extLst>
          </p:cNvPr>
          <p:cNvSpPr>
            <a:spLocks noGrp="1"/>
          </p:cNvSpPr>
          <p:nvPr>
            <p:ph sz="quarter" idx="13"/>
          </p:nvPr>
        </p:nvSpPr>
        <p:spPr bwMode="auto">
          <a:xfrm>
            <a:off x="250825" y="188913"/>
            <a:ext cx="7075488" cy="7524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u="sng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Отравленная приманка для уничтожения мышевидных грызунов</a:t>
            </a:r>
            <a:endParaRPr lang="ru-RU" altLang="ru-RU" sz="240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5475" name="Номер слайда 5">
            <a:extLst>
              <a:ext uri="{FF2B5EF4-FFF2-40B4-BE49-F238E27FC236}">
                <a16:creationId xmlns:a16="http://schemas.microsoft.com/office/drawing/2014/main" xmlns="" id="{1A1515AE-57A3-4531-84D5-C4311E6BED5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 bwMode="auto">
          <a:xfrm flipV="1">
            <a:off x="7989888" y="6183313"/>
            <a:ext cx="539750" cy="857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C62EEE-3357-460A-9A2E-87D713E1C97E}" type="slidenum">
              <a:rPr lang="ru-RU" altLang="ru-RU" smtClean="0">
                <a:solidFill>
                  <a:srgbClr val="4C4C4C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ru-RU" altLang="ru-RU">
              <a:solidFill>
                <a:srgbClr val="4C4C4C"/>
              </a:solidFill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F8B4CE9-9D40-4824-ADD8-6C984F377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311"/>
          <a:stretch/>
        </p:blipFill>
        <p:spPr>
          <a:xfrm>
            <a:off x="444637" y="1024476"/>
            <a:ext cx="8289502" cy="5474718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Блок-схема: альтернативный процесс 5">
            <a:extLst>
              <a:ext uri="{FF2B5EF4-FFF2-40B4-BE49-F238E27FC236}">
                <a16:creationId xmlns:a16="http://schemas.microsoft.com/office/drawing/2014/main" xmlns="" id="{38073653-A653-420D-A2BC-13A7ACB56833}"/>
              </a:ext>
            </a:extLst>
          </p:cNvPr>
          <p:cNvSpPr/>
          <p:nvPr/>
        </p:nvSpPr>
        <p:spPr>
          <a:xfrm>
            <a:off x="0" y="1023938"/>
            <a:ext cx="8734425" cy="5475287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478" name="Прямоугольник 3">
            <a:extLst>
              <a:ext uri="{FF2B5EF4-FFF2-40B4-BE49-F238E27FC236}">
                <a16:creationId xmlns:a16="http://schemas.microsoft.com/office/drawing/2014/main" xmlns="" id="{1455165B-EC12-4953-92E6-3987D51E7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138238"/>
            <a:ext cx="8205788" cy="508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 применения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уничтожение крыс (серые, черные, водяные) и мышей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alt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Препаративная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форма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распаренное зерно с добавлением </a:t>
            </a:r>
            <a:r>
              <a:rPr lang="ru-RU" alt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родентицидного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средства «Хантер»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Действующее вещество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alt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бродифакум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0,1%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 опасности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(Вещество </a:t>
            </a:r>
            <a:r>
              <a:rPr lang="ru-RU" alt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высокоопасное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Условия хранения: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сухом закрытом помещении, в закрытой таре при t от +2 до +4 ºС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 годности: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месяц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Применяется: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жилых помещениях, на объектах различных категорий, включая пищевые, лечебные и детские, в местах не доступных детям, домашним животным, отдельно от пищевых продуктов, воды; в нежилых сухих и влажных помещениях, в подземных сооружениях, подвалах, погребах, канализационной сети,  около нор на садово-огородных участках и в полевых условиях.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alt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Регистрант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ЗАО «</a:t>
            </a:r>
            <a:r>
              <a:rPr lang="ru-RU" alt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Росагросервис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125464, г. Москва, </a:t>
            </a:r>
            <a:r>
              <a:rPr lang="ru-RU" alt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Пятницкое</a:t>
            </a: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шоссе, д.1</a:t>
            </a:r>
            <a:endParaRPr lang="ru-RU" alt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alt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Изготовитель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филиал ФГБУ «</a:t>
            </a:r>
            <a:r>
              <a:rPr lang="ru-RU" alt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Россельхозцентр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по Кировской области, г. Киров, ул. Ленина, д.176 а, тел. 33-10-78</a:t>
            </a:r>
          </a:p>
          <a:p>
            <a:pPr algn="ctr">
              <a:lnSpc>
                <a:spcPct val="107000"/>
              </a:lnSpc>
            </a:pP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Цена -250 </a:t>
            </a:r>
            <a:r>
              <a:rPr lang="ru-RU" alt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/кг</a:t>
            </a:r>
            <a:endParaRPr lang="ru-RU" altLang="ru-RU" sz="1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Номер слайда 1">
            <a:extLst>
              <a:ext uri="{FF2B5EF4-FFF2-40B4-BE49-F238E27FC236}">
                <a16:creationId xmlns:a16="http://schemas.microsoft.com/office/drawing/2014/main" xmlns="" id="{719CE6E3-3F3F-4B50-8CB3-B7A5A38C70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B19834-8526-4AC6-87AC-9DD4A3A32907}" type="slidenum">
              <a:rPr lang="ru-RU" altLang="ru-RU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ru-RU" altLang="ru-RU">
              <a:solidFill>
                <a:srgbClr val="898989"/>
              </a:solidFill>
            </a:endParaRPr>
          </a:p>
        </p:txBody>
      </p:sp>
      <p:pic>
        <p:nvPicPr>
          <p:cNvPr id="96259" name="Picture 2" descr="C:\Users\Пользователь\Desktop\0b155673e4fbbe9f1add29f8517b07cb.jpg">
            <a:extLst>
              <a:ext uri="{FF2B5EF4-FFF2-40B4-BE49-F238E27FC236}">
                <a16:creationId xmlns:a16="http://schemas.microsoft.com/office/drawing/2014/main" xmlns="" id="{E72FE832-7060-4CE8-8F4B-3BBC83D7E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16E9151-9A0D-41B6-A55D-76AD0960BE1C}"/>
              </a:ext>
            </a:extLst>
          </p:cNvPr>
          <p:cNvSpPr/>
          <p:nvPr/>
        </p:nvSpPr>
        <p:spPr>
          <a:xfrm>
            <a:off x="2187963" y="1104509"/>
            <a:ext cx="4957190" cy="230832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cap="all" dirty="0">
                <a:ln w="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Franklin Gothic Heavy" pitchFamily="34" charset="0"/>
              </a:rPr>
              <a:t>Благодарю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cap="all" dirty="0">
                <a:ln w="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Franklin Gothic Heavy" pitchFamily="34" charset="0"/>
              </a:rPr>
              <a:t>за  внимание 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800" b="1" cap="all" dirty="0">
              <a:ln w="0"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79646">
                  <a:lumMod val="75000"/>
                </a:srgbClr>
              </a:solidFill>
              <a:effectLst>
                <a:reflection blurRad="12700" stA="50000" endPos="50000" dist="5000" dir="5400000" sy="-100000" rotWithShape="0"/>
              </a:effectLst>
              <a:latin typeface="Franklin Gothic Heavy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40065D-F2DD-481F-9BF7-D8532FDD6CAA}"/>
              </a:ext>
            </a:extLst>
          </p:cNvPr>
          <p:cNvSpPr txBox="1"/>
          <p:nvPr/>
        </p:nvSpPr>
        <p:spPr>
          <a:xfrm>
            <a:off x="165895" y="2837798"/>
            <a:ext cx="85702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работать рад, тот хлебом богат»</a:t>
            </a: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мудрость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17EE0F2-0408-4560-923B-0E76D433EE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02322"/>
            <a:ext cx="2851692" cy="34342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8A0A0D-6272-4D65-9206-74978E05CA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933" y="2184888"/>
            <a:ext cx="2637939" cy="36663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677" y="193413"/>
            <a:ext cx="8697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Совместимость химических препаратов с </a:t>
            </a:r>
          </a:p>
          <a:p>
            <a:pPr algn="ct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биофунгицидами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биоудобрениями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9ACFBD1-52BD-43DF-96DE-AB2C759225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1" y="844411"/>
            <a:ext cx="2109892" cy="28131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2957F67-D791-49C0-8A30-49A76685C8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44" y="3525715"/>
            <a:ext cx="2400298" cy="32003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6101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67651B9-E7BA-4FAB-BA8F-58E00EED39F3}"/>
              </a:ext>
            </a:extLst>
          </p:cNvPr>
          <p:cNvSpPr/>
          <p:nvPr/>
        </p:nvSpPr>
        <p:spPr>
          <a:xfrm>
            <a:off x="160256" y="68891"/>
            <a:ext cx="8983744" cy="6759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Применяйте биопрепараты правильно и результат будет уже в первый сезон!</a:t>
            </a:r>
            <a:endParaRPr lang="ru-RU" sz="28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AutoNum type="arabicPeriod"/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Хранение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готового биопрепарата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+4-10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темном месте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Tx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Инокуляцию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семян проводят в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посева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ручным способом (перелопачивание), либо механизированным, используя машины для протравливания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Tx/>
              <a:buAutoNum type="arabicPeriod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Применять биопрепараты лучше всего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температуре выше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+10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Обработку проводить в тихую безветренную погоду, в утреннее или вечернее время в пасмурную погоду.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не хлорированную, теплую (+17-25ºС) воду.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Избегать резкого перепада температуры воды.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Оптимальное значение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среды для микроорганизмов 6,8-7,2.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использованием биопрепаратов перемешать содержимое емкости в течение 3 минут, что обеспечит однородность и препятствует потере микробной массы, выпавшей в осадок во время хранения.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Рабочие растворы готовят в эмалированных (без повреждения эмали), стеклянных или пластмассовых емкостях. Способ разведения (воду в препарат или препарат в воду) принципиального значения не имеет. Рабочий раствор требуется размешать и дать ему отстояться в течение 5 минут. </a:t>
            </a: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 Рабочие растворы необходимо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сразу после приготовления, не хранить!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25612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Прямоугольник 1">
            <a:extLst>
              <a:ext uri="{FF2B5EF4-FFF2-40B4-BE49-F238E27FC236}">
                <a16:creationId xmlns:a16="http://schemas.microsoft.com/office/drawing/2014/main" xmlns="" id="{70049028-1D47-4A7C-B671-0F5FA65B6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775" y="1830388"/>
            <a:ext cx="1222375" cy="147161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12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699" name="Полилиния 4">
            <a:extLst>
              <a:ext uri="{FF2B5EF4-FFF2-40B4-BE49-F238E27FC236}">
                <a16:creationId xmlns:a16="http://schemas.microsoft.com/office/drawing/2014/main" xmlns="" id="{C62B9DF3-1B08-41EA-934A-9C726306E59C}"/>
              </a:ext>
            </a:extLst>
          </p:cNvPr>
          <p:cNvSpPr>
            <a:spLocks/>
          </p:cNvSpPr>
          <p:nvPr/>
        </p:nvSpPr>
        <p:spPr bwMode="auto">
          <a:xfrm>
            <a:off x="3911600" y="1989138"/>
            <a:ext cx="1225550" cy="57150"/>
          </a:xfrm>
          <a:custGeom>
            <a:avLst/>
            <a:gdLst>
              <a:gd name="T0" fmla="*/ 0 w 1118586"/>
              <a:gd name="T1" fmla="*/ 1 h 161088"/>
              <a:gd name="T2" fmla="*/ 40866 w 1118586"/>
              <a:gd name="T3" fmla="*/ 1 h 161088"/>
              <a:gd name="T4" fmla="*/ 102161 w 1118586"/>
              <a:gd name="T5" fmla="*/ 1 h 161088"/>
              <a:gd name="T6" fmla="*/ 367788 w 1118586"/>
              <a:gd name="T7" fmla="*/ 1 h 161088"/>
              <a:gd name="T8" fmla="*/ 490383 w 1118586"/>
              <a:gd name="T9" fmla="*/ 1 h 161088"/>
              <a:gd name="T10" fmla="*/ 653840 w 1118586"/>
              <a:gd name="T11" fmla="*/ 1 h 161088"/>
              <a:gd name="T12" fmla="*/ 694709 w 1118586"/>
              <a:gd name="T13" fmla="*/ 1 h 161088"/>
              <a:gd name="T14" fmla="*/ 817300 w 1118586"/>
              <a:gd name="T15" fmla="*/ 1 h 161088"/>
              <a:gd name="T16" fmla="*/ 1859370 w 1118586"/>
              <a:gd name="T17" fmla="*/ 1 h 161088"/>
              <a:gd name="T18" fmla="*/ 1981966 w 1118586"/>
              <a:gd name="T19" fmla="*/ 1 h 161088"/>
              <a:gd name="T20" fmla="*/ 2043269 w 1118586"/>
              <a:gd name="T21" fmla="*/ 1 h 161088"/>
              <a:gd name="T22" fmla="*/ 2104570 w 1118586"/>
              <a:gd name="T23" fmla="*/ 1 h 161088"/>
              <a:gd name="T24" fmla="*/ 2165859 w 1118586"/>
              <a:gd name="T25" fmla="*/ 1 h 161088"/>
              <a:gd name="T26" fmla="*/ 2206725 w 1118586"/>
              <a:gd name="T27" fmla="*/ 1 h 161088"/>
              <a:gd name="T28" fmla="*/ 2268027 w 1118586"/>
              <a:gd name="T29" fmla="*/ 1 h 161088"/>
              <a:gd name="T30" fmla="*/ 2574515 w 1118586"/>
              <a:gd name="T31" fmla="*/ 1 h 16108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18586" h="161088">
                <a:moveTo>
                  <a:pt x="0" y="81189"/>
                </a:moveTo>
                <a:cubicBezTo>
                  <a:pt x="5918" y="66393"/>
                  <a:pt x="7553" y="49043"/>
                  <a:pt x="17755" y="36801"/>
                </a:cubicBezTo>
                <a:cubicBezTo>
                  <a:pt x="23746" y="29612"/>
                  <a:pt x="35030" y="27923"/>
                  <a:pt x="44388" y="27923"/>
                </a:cubicBezTo>
                <a:cubicBezTo>
                  <a:pt x="82972" y="27923"/>
                  <a:pt x="121328" y="33842"/>
                  <a:pt x="159798" y="36801"/>
                </a:cubicBezTo>
                <a:cubicBezTo>
                  <a:pt x="177553" y="42719"/>
                  <a:pt x="199830" y="41322"/>
                  <a:pt x="213064" y="54556"/>
                </a:cubicBezTo>
                <a:cubicBezTo>
                  <a:pt x="264996" y="106490"/>
                  <a:pt x="240041" y="87338"/>
                  <a:pt x="284085" y="116700"/>
                </a:cubicBezTo>
                <a:cubicBezTo>
                  <a:pt x="290003" y="125578"/>
                  <a:pt x="292792" y="137678"/>
                  <a:pt x="301840" y="143333"/>
                </a:cubicBezTo>
                <a:cubicBezTo>
                  <a:pt x="317711" y="153252"/>
                  <a:pt x="355106" y="161088"/>
                  <a:pt x="355106" y="161088"/>
                </a:cubicBezTo>
                <a:cubicBezTo>
                  <a:pt x="506027" y="158129"/>
                  <a:pt x="657127" y="160145"/>
                  <a:pt x="807868" y="152211"/>
                </a:cubicBezTo>
                <a:cubicBezTo>
                  <a:pt x="826558" y="151227"/>
                  <a:pt x="843379" y="140373"/>
                  <a:pt x="861134" y="134455"/>
                </a:cubicBezTo>
                <a:lnTo>
                  <a:pt x="887767" y="125578"/>
                </a:lnTo>
                <a:lnTo>
                  <a:pt x="914400" y="116700"/>
                </a:lnTo>
                <a:lnTo>
                  <a:pt x="941033" y="107822"/>
                </a:lnTo>
                <a:cubicBezTo>
                  <a:pt x="946951" y="84148"/>
                  <a:pt x="938484" y="50337"/>
                  <a:pt x="958788" y="36801"/>
                </a:cubicBezTo>
                <a:cubicBezTo>
                  <a:pt x="967666" y="30883"/>
                  <a:pt x="975671" y="23379"/>
                  <a:pt x="985421" y="19046"/>
                </a:cubicBezTo>
                <a:cubicBezTo>
                  <a:pt x="1044322" y="-7132"/>
                  <a:pt x="1047907" y="1290"/>
                  <a:pt x="1118586" y="1290"/>
                </a:cubicBezTo>
              </a:path>
            </a:pathLst>
          </a:custGeom>
          <a:noFill/>
          <a:ln w="25400">
            <a:solidFill>
              <a:srgbClr val="385D8A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10596" name="Прямоугольник 5">
            <a:extLst>
              <a:ext uri="{FF2B5EF4-FFF2-40B4-BE49-F238E27FC236}">
                <a16:creationId xmlns:a16="http://schemas.microsoft.com/office/drawing/2014/main" xmlns="" id="{CCB1B3C1-AA9A-4D0E-92B7-EBE762108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3175000"/>
            <a:ext cx="338137" cy="59055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120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701" name="Дуга 8">
            <a:extLst>
              <a:ext uri="{FF2B5EF4-FFF2-40B4-BE49-F238E27FC236}">
                <a16:creationId xmlns:a16="http://schemas.microsoft.com/office/drawing/2014/main" xmlns="" id="{A8E44274-6940-418B-83C6-1C0B2CE18937}"/>
              </a:ext>
            </a:extLst>
          </p:cNvPr>
          <p:cNvSpPr>
            <a:spLocks/>
          </p:cNvSpPr>
          <p:nvPr/>
        </p:nvSpPr>
        <p:spPr bwMode="auto">
          <a:xfrm rot="8014127">
            <a:off x="3763962" y="3144838"/>
            <a:ext cx="938213" cy="185738"/>
          </a:xfrm>
          <a:custGeom>
            <a:avLst/>
            <a:gdLst>
              <a:gd name="T0" fmla="*/ 630826 w 1250737"/>
              <a:gd name="T1" fmla="*/ 0 h 247460"/>
              <a:gd name="T2" fmla="*/ 1261647 w 1250737"/>
              <a:gd name="T3" fmla="*/ 128669 h 24746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50737" h="247460" stroke="0">
                <a:moveTo>
                  <a:pt x="625369" y="0"/>
                </a:moveTo>
                <a:cubicBezTo>
                  <a:pt x="970751" y="0"/>
                  <a:pt x="1250738" y="55396"/>
                  <a:pt x="1250738" y="123730"/>
                </a:cubicBezTo>
                <a:lnTo>
                  <a:pt x="625369" y="123730"/>
                </a:lnTo>
                <a:lnTo>
                  <a:pt x="625369" y="0"/>
                </a:lnTo>
                <a:close/>
              </a:path>
              <a:path w="1250737" h="247460" fill="none">
                <a:moveTo>
                  <a:pt x="625369" y="0"/>
                </a:moveTo>
                <a:cubicBezTo>
                  <a:pt x="970751" y="0"/>
                  <a:pt x="1250738" y="55396"/>
                  <a:pt x="1250738" y="12373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9702" name="Дуга 9">
            <a:extLst>
              <a:ext uri="{FF2B5EF4-FFF2-40B4-BE49-F238E27FC236}">
                <a16:creationId xmlns:a16="http://schemas.microsoft.com/office/drawing/2014/main" xmlns="" id="{A8B9033C-4B43-4EA8-A881-C209083E6DAF}"/>
              </a:ext>
            </a:extLst>
          </p:cNvPr>
          <p:cNvSpPr>
            <a:spLocks/>
          </p:cNvSpPr>
          <p:nvPr/>
        </p:nvSpPr>
        <p:spPr bwMode="auto">
          <a:xfrm rot="8014127">
            <a:off x="3736182" y="3144044"/>
            <a:ext cx="1098550" cy="185737"/>
          </a:xfrm>
          <a:custGeom>
            <a:avLst/>
            <a:gdLst>
              <a:gd name="T0" fmla="*/ 718571 w 1465831"/>
              <a:gd name="T1" fmla="*/ 0 h 247460"/>
              <a:gd name="T2" fmla="*/ 1437143 w 1465831"/>
              <a:gd name="T3" fmla="*/ 128669 h 24746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465831" h="247460" stroke="0">
                <a:moveTo>
                  <a:pt x="732916" y="0"/>
                </a:moveTo>
                <a:cubicBezTo>
                  <a:pt x="1137694" y="0"/>
                  <a:pt x="1465832" y="55396"/>
                  <a:pt x="1465832" y="123730"/>
                </a:cubicBezTo>
                <a:lnTo>
                  <a:pt x="732916" y="123730"/>
                </a:lnTo>
                <a:lnTo>
                  <a:pt x="732916" y="0"/>
                </a:lnTo>
                <a:close/>
              </a:path>
              <a:path w="1465831" h="247460" fill="none">
                <a:moveTo>
                  <a:pt x="732916" y="0"/>
                </a:moveTo>
                <a:cubicBezTo>
                  <a:pt x="1137694" y="0"/>
                  <a:pt x="1465832" y="55396"/>
                  <a:pt x="1465832" y="12373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9703" name="Прямая соединительная линия 10">
            <a:extLst>
              <a:ext uri="{FF2B5EF4-FFF2-40B4-BE49-F238E27FC236}">
                <a16:creationId xmlns:a16="http://schemas.microsoft.com/office/drawing/2014/main" xmlns="" id="{F57503B3-530A-460F-AAE1-0FFDC81892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2625" y="4224338"/>
            <a:ext cx="492125" cy="48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9704" name="Прямая соединительная линия 11">
            <a:extLst>
              <a:ext uri="{FF2B5EF4-FFF2-40B4-BE49-F238E27FC236}">
                <a16:creationId xmlns:a16="http://schemas.microsoft.com/office/drawing/2014/main" xmlns="" id="{8B052D56-2F78-48F8-BA98-1DE9DF8C36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3875" y="4395788"/>
            <a:ext cx="6858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9705" name="Прямая соединительная линия 12">
            <a:extLst>
              <a:ext uri="{FF2B5EF4-FFF2-40B4-BE49-F238E27FC236}">
                <a16:creationId xmlns:a16="http://schemas.microsoft.com/office/drawing/2014/main" xmlns="" id="{CC07A76A-2FC6-4DEE-B286-98332BB98F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48088" y="4910138"/>
            <a:ext cx="160337" cy="1730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9706" name="Полилиния 16">
            <a:extLst>
              <a:ext uri="{FF2B5EF4-FFF2-40B4-BE49-F238E27FC236}">
                <a16:creationId xmlns:a16="http://schemas.microsoft.com/office/drawing/2014/main" xmlns="" id="{BE81BF2F-7065-4468-9F37-DFC60C0853AE}"/>
              </a:ext>
            </a:extLst>
          </p:cNvPr>
          <p:cNvSpPr>
            <a:spLocks/>
          </p:cNvSpPr>
          <p:nvPr/>
        </p:nvSpPr>
        <p:spPr bwMode="auto">
          <a:xfrm>
            <a:off x="3716338" y="4708525"/>
            <a:ext cx="187325" cy="201613"/>
          </a:xfrm>
          <a:custGeom>
            <a:avLst/>
            <a:gdLst>
              <a:gd name="T0" fmla="*/ 0 w 279070"/>
              <a:gd name="T1" fmla="*/ 0 h 269274"/>
              <a:gd name="T2" fmla="*/ 92 w 279070"/>
              <a:gd name="T3" fmla="*/ 39291 h 269274"/>
              <a:gd name="T4" fmla="*/ 369 w 279070"/>
              <a:gd name="T5" fmla="*/ 171901 h 269274"/>
              <a:gd name="T6" fmla="*/ 1087 w 279070"/>
              <a:gd name="T7" fmla="*/ 221016 h 26927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9070" h="269274">
                <a:moveTo>
                  <a:pt x="0" y="0"/>
                </a:moveTo>
                <a:cubicBezTo>
                  <a:pt x="3958" y="6433"/>
                  <a:pt x="7916" y="12866"/>
                  <a:pt x="23750" y="47502"/>
                </a:cubicBezTo>
                <a:cubicBezTo>
                  <a:pt x="39584" y="82139"/>
                  <a:pt x="52449" y="171203"/>
                  <a:pt x="95002" y="207819"/>
                </a:cubicBezTo>
                <a:cubicBezTo>
                  <a:pt x="137555" y="244435"/>
                  <a:pt x="249382" y="278081"/>
                  <a:pt x="279070" y="267195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9707" name="Прямая соединительная линия 17">
            <a:extLst>
              <a:ext uri="{FF2B5EF4-FFF2-40B4-BE49-F238E27FC236}">
                <a16:creationId xmlns:a16="http://schemas.microsoft.com/office/drawing/2014/main" xmlns="" id="{D62BAABC-98AC-43B8-9396-4A3055697A0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49675" y="5083175"/>
            <a:ext cx="6254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9708" name="Прямая соединительная линия 18">
            <a:extLst>
              <a:ext uri="{FF2B5EF4-FFF2-40B4-BE49-F238E27FC236}">
                <a16:creationId xmlns:a16="http://schemas.microsoft.com/office/drawing/2014/main" xmlns="" id="{ABDD0D13-08CE-4D6D-9980-BD903F7179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6738" y="4279900"/>
            <a:ext cx="492125" cy="8016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9709" name="Прямая соединительная линия 19">
            <a:extLst>
              <a:ext uri="{FF2B5EF4-FFF2-40B4-BE49-F238E27FC236}">
                <a16:creationId xmlns:a16="http://schemas.microsoft.com/office/drawing/2014/main" xmlns="" id="{06238009-0510-486C-8052-EA1776B8A4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2325" y="4362450"/>
            <a:ext cx="14589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9710" name="Полилиния 20">
            <a:extLst>
              <a:ext uri="{FF2B5EF4-FFF2-40B4-BE49-F238E27FC236}">
                <a16:creationId xmlns:a16="http://schemas.microsoft.com/office/drawing/2014/main" xmlns="" id="{F9D7EA6C-EF1D-41AD-9819-5E58F6654DAA}"/>
              </a:ext>
            </a:extLst>
          </p:cNvPr>
          <p:cNvSpPr>
            <a:spLocks/>
          </p:cNvSpPr>
          <p:nvPr/>
        </p:nvSpPr>
        <p:spPr bwMode="auto">
          <a:xfrm>
            <a:off x="3282950" y="3476625"/>
            <a:ext cx="466725" cy="1231900"/>
          </a:xfrm>
          <a:custGeom>
            <a:avLst/>
            <a:gdLst>
              <a:gd name="T0" fmla="*/ 8971308 w 585709"/>
              <a:gd name="T1" fmla="*/ 0 h 1610017"/>
              <a:gd name="T2" fmla="*/ 578122 w 585709"/>
              <a:gd name="T3" fmla="*/ 1194259 h 1610017"/>
              <a:gd name="T4" fmla="*/ 1496093 w 585709"/>
              <a:gd name="T5" fmla="*/ 2485359 h 1610017"/>
              <a:gd name="T6" fmla="*/ 7659919 w 585709"/>
              <a:gd name="T7" fmla="*/ 3873288 h 1610017"/>
              <a:gd name="T8" fmla="*/ 13692565 w 585709"/>
              <a:gd name="T9" fmla="*/ 4631815 h 16100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5709" h="1610017">
                <a:moveTo>
                  <a:pt x="383756" y="0"/>
                </a:moveTo>
                <a:cubicBezTo>
                  <a:pt x="230888" y="135570"/>
                  <a:pt x="78021" y="271141"/>
                  <a:pt x="24728" y="415126"/>
                </a:cubicBezTo>
                <a:cubicBezTo>
                  <a:pt x="-28565" y="559111"/>
                  <a:pt x="13509" y="708707"/>
                  <a:pt x="63997" y="863912"/>
                </a:cubicBezTo>
                <a:cubicBezTo>
                  <a:pt x="114485" y="1019117"/>
                  <a:pt x="240706" y="1222005"/>
                  <a:pt x="327658" y="1346356"/>
                </a:cubicBezTo>
                <a:cubicBezTo>
                  <a:pt x="414610" y="1470707"/>
                  <a:pt x="534286" y="1531480"/>
                  <a:pt x="585709" y="1610017"/>
                </a:cubicBezTo>
              </a:path>
            </a:pathLst>
          </a:custGeom>
          <a:noFill/>
          <a:ln w="82550">
            <a:solidFill>
              <a:srgbClr val="385D8A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9711" name="Трапеция 22">
            <a:extLst>
              <a:ext uri="{FF2B5EF4-FFF2-40B4-BE49-F238E27FC236}">
                <a16:creationId xmlns:a16="http://schemas.microsoft.com/office/drawing/2014/main" xmlns="" id="{213DF9D7-979D-41DC-B19B-4636015EC221}"/>
              </a:ext>
            </a:extLst>
          </p:cNvPr>
          <p:cNvSpPr>
            <a:spLocks/>
          </p:cNvSpPr>
          <p:nvPr/>
        </p:nvSpPr>
        <p:spPr bwMode="auto">
          <a:xfrm rot="8424385" flipH="1">
            <a:off x="3724275" y="4686300"/>
            <a:ext cx="71438" cy="50800"/>
          </a:xfrm>
          <a:custGeom>
            <a:avLst/>
            <a:gdLst>
              <a:gd name="T0" fmla="*/ 0 w 95154"/>
              <a:gd name="T1" fmla="*/ 100887 h 66125"/>
              <a:gd name="T2" fmla="*/ 17401 w 95154"/>
              <a:gd name="T3" fmla="*/ 0 h 66125"/>
              <a:gd name="T4" fmla="*/ 82772 w 95154"/>
              <a:gd name="T5" fmla="*/ 0 h 66125"/>
              <a:gd name="T6" fmla="*/ 100175 w 95154"/>
              <a:gd name="T7" fmla="*/ 100887 h 66125"/>
              <a:gd name="T8" fmla="*/ 0 w 95154"/>
              <a:gd name="T9" fmla="*/ 100887 h 66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5154" h="66125">
                <a:moveTo>
                  <a:pt x="0" y="66125"/>
                </a:moveTo>
                <a:lnTo>
                  <a:pt x="16531" y="0"/>
                </a:lnTo>
                <a:lnTo>
                  <a:pt x="78623" y="0"/>
                </a:lnTo>
                <a:lnTo>
                  <a:pt x="95154" y="66125"/>
                </a:lnTo>
                <a:lnTo>
                  <a:pt x="0" y="66125"/>
                </a:lnTo>
                <a:close/>
              </a:path>
            </a:pathLst>
          </a:custGeom>
          <a:solidFill>
            <a:srgbClr val="4F81BD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9712" name="Полилиния 23">
            <a:extLst>
              <a:ext uri="{FF2B5EF4-FFF2-40B4-BE49-F238E27FC236}">
                <a16:creationId xmlns:a16="http://schemas.microsoft.com/office/drawing/2014/main" xmlns="" id="{3EA71119-2CF3-4D85-9A81-3B604087724D}"/>
              </a:ext>
            </a:extLst>
          </p:cNvPr>
          <p:cNvSpPr>
            <a:spLocks/>
          </p:cNvSpPr>
          <p:nvPr/>
        </p:nvSpPr>
        <p:spPr bwMode="auto">
          <a:xfrm>
            <a:off x="3521075" y="4414838"/>
            <a:ext cx="1241425" cy="101600"/>
          </a:xfrm>
          <a:custGeom>
            <a:avLst/>
            <a:gdLst>
              <a:gd name="T0" fmla="*/ 0 w 1598798"/>
              <a:gd name="T1" fmla="*/ 52807 h 137253"/>
              <a:gd name="T2" fmla="*/ 2043460 w 1598798"/>
              <a:gd name="T3" fmla="*/ 1484 h 137253"/>
              <a:gd name="T4" fmla="*/ 5207535 w 1598798"/>
              <a:gd name="T5" fmla="*/ 104137 h 137253"/>
              <a:gd name="T6" fmla="*/ 9393326 w 1598798"/>
              <a:gd name="T7" fmla="*/ 39978 h 1372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98798" h="137253">
                <a:moveTo>
                  <a:pt x="0" y="69263"/>
                </a:moveTo>
                <a:cubicBezTo>
                  <a:pt x="100042" y="29994"/>
                  <a:pt x="200084" y="-9275"/>
                  <a:pt x="347809" y="1945"/>
                </a:cubicBezTo>
                <a:cubicBezTo>
                  <a:pt x="495534" y="13165"/>
                  <a:pt x="677853" y="128166"/>
                  <a:pt x="886351" y="136581"/>
                </a:cubicBezTo>
                <a:cubicBezTo>
                  <a:pt x="1094849" y="144996"/>
                  <a:pt x="1493147" y="72067"/>
                  <a:pt x="1598798" y="52433"/>
                </a:cubicBezTo>
              </a:path>
            </a:pathLst>
          </a:custGeom>
          <a:noFill/>
          <a:ln w="19050">
            <a:solidFill>
              <a:srgbClr val="385D8A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29713" name="Прямая соединительная линия 24">
            <a:extLst>
              <a:ext uri="{FF2B5EF4-FFF2-40B4-BE49-F238E27FC236}">
                <a16:creationId xmlns:a16="http://schemas.microsoft.com/office/drawing/2014/main" xmlns="" id="{5B9CAEF5-78F5-4071-AA8B-0C45A2D731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62500" y="2320925"/>
            <a:ext cx="720725" cy="103188"/>
          </a:xfrm>
          <a:prstGeom prst="lin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10610" name="Прямоугольник 25">
            <a:extLst>
              <a:ext uri="{FF2B5EF4-FFF2-40B4-BE49-F238E27FC236}">
                <a16:creationId xmlns:a16="http://schemas.microsoft.com/office/drawing/2014/main" xmlns="" id="{9ED388E0-A901-4D42-A47D-DC7C81656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170113"/>
            <a:ext cx="1239838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b="1">
                <a:solidFill>
                  <a:srgbClr val="000000"/>
                </a:solidFill>
                <a:latin typeface="Century Gothic" panose="020B0502020202020204" pitchFamily="34" charset="0"/>
              </a:rPr>
              <a:t>Бак рабочего раствора</a:t>
            </a:r>
          </a:p>
        </p:txBody>
      </p:sp>
      <p:sp>
        <p:nvSpPr>
          <p:cNvPr id="29715" name="Полилиния 26">
            <a:extLst>
              <a:ext uri="{FF2B5EF4-FFF2-40B4-BE49-F238E27FC236}">
                <a16:creationId xmlns:a16="http://schemas.microsoft.com/office/drawing/2014/main" xmlns="" id="{29BCC474-94D3-4967-915E-4DFE4198251E}"/>
              </a:ext>
            </a:extLst>
          </p:cNvPr>
          <p:cNvSpPr>
            <a:spLocks/>
          </p:cNvSpPr>
          <p:nvPr/>
        </p:nvSpPr>
        <p:spPr bwMode="auto">
          <a:xfrm rot="-635170">
            <a:off x="3908425" y="3554413"/>
            <a:ext cx="1443038" cy="134937"/>
          </a:xfrm>
          <a:custGeom>
            <a:avLst/>
            <a:gdLst>
              <a:gd name="T0" fmla="*/ 0 w 1077085"/>
              <a:gd name="T1" fmla="*/ 0 h 332696"/>
              <a:gd name="T2" fmla="*/ 2147483646 w 1077085"/>
              <a:gd name="T3" fmla="*/ 1 h 332696"/>
              <a:gd name="T4" fmla="*/ 2147483646 w 1077085"/>
              <a:gd name="T5" fmla="*/ 1 h 3326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77085" h="332696">
                <a:moveTo>
                  <a:pt x="0" y="0"/>
                </a:moveTo>
                <a:cubicBezTo>
                  <a:pt x="89757" y="143985"/>
                  <a:pt x="179515" y="287971"/>
                  <a:pt x="359029" y="325370"/>
                </a:cubicBezTo>
                <a:cubicBezTo>
                  <a:pt x="538543" y="362769"/>
                  <a:pt x="917206" y="245897"/>
                  <a:pt x="1077085" y="224393"/>
                </a:cubicBezTo>
              </a:path>
            </a:pathLst>
          </a:cu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10612" name="Прямоугольник 27">
            <a:extLst>
              <a:ext uri="{FF2B5EF4-FFF2-40B4-BE49-F238E27FC236}">
                <a16:creationId xmlns:a16="http://schemas.microsoft.com/office/drawing/2014/main" xmlns="" id="{39F060BE-251A-46E7-978B-E0CFE160B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1463" y="3344863"/>
            <a:ext cx="620712" cy="241300"/>
          </a:xfrm>
          <a:prstGeom prst="rect">
            <a:avLst/>
          </a:prstGeom>
          <a:solidFill>
            <a:srgbClr val="FFFFFF"/>
          </a:solidFill>
          <a:ln w="25400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900" b="1">
                <a:solidFill>
                  <a:srgbClr val="000000"/>
                </a:solidFill>
                <a:latin typeface="Century Gothic" panose="020B0502020202020204" pitchFamily="34" charset="0"/>
              </a:rPr>
              <a:t>+12В-  -</a:t>
            </a:r>
          </a:p>
        </p:txBody>
      </p:sp>
      <p:sp>
        <p:nvSpPr>
          <p:cNvPr id="110613" name="Прямоугольник 28">
            <a:extLst>
              <a:ext uri="{FF2B5EF4-FFF2-40B4-BE49-F238E27FC236}">
                <a16:creationId xmlns:a16="http://schemas.microsoft.com/office/drawing/2014/main" xmlns="" id="{51F05CBC-BE8F-470F-8EFF-6E026CBAD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3081338"/>
            <a:ext cx="1738313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b="1">
                <a:solidFill>
                  <a:srgbClr val="000000"/>
                </a:solidFill>
                <a:latin typeface="Century Gothic" panose="020B0502020202020204" pitchFamily="34" charset="0"/>
              </a:rPr>
              <a:t>Подключение к аккумулятору</a:t>
            </a:r>
          </a:p>
        </p:txBody>
      </p:sp>
      <p:sp>
        <p:nvSpPr>
          <p:cNvPr id="110614" name="Прямоугольник 29">
            <a:extLst>
              <a:ext uri="{FF2B5EF4-FFF2-40B4-BE49-F238E27FC236}">
                <a16:creationId xmlns:a16="http://schemas.microsoft.com/office/drawing/2014/main" xmlns="" id="{D4F6F2E7-49CD-46AA-88ED-EFA276C44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738" y="3090863"/>
            <a:ext cx="846137" cy="268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b="1">
                <a:solidFill>
                  <a:srgbClr val="000000"/>
                </a:solidFill>
                <a:latin typeface="Century Gothic" panose="020B0502020202020204" pitchFamily="34" charset="0"/>
              </a:rPr>
              <a:t>Насос НЦ</a:t>
            </a:r>
            <a:r>
              <a:rPr lang="en-US" altLang="ru-RU" sz="1000" b="1">
                <a:solidFill>
                  <a:srgbClr val="000000"/>
                </a:solidFill>
                <a:latin typeface="Century Gothic" panose="020B0502020202020204" pitchFamily="34" charset="0"/>
              </a:rPr>
              <a:t>-300</a:t>
            </a:r>
          </a:p>
        </p:txBody>
      </p:sp>
      <p:sp>
        <p:nvSpPr>
          <p:cNvPr id="29719" name="Прямая соединительная линия 30">
            <a:extLst>
              <a:ext uri="{FF2B5EF4-FFF2-40B4-BE49-F238E27FC236}">
                <a16:creationId xmlns:a16="http://schemas.microsoft.com/office/drawing/2014/main" xmlns="" id="{7C03D493-04B5-430D-B20A-98AA37369B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2450" y="3278188"/>
            <a:ext cx="479425" cy="22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cxnSp>
        <p:nvCxnSpPr>
          <p:cNvPr id="110616" name="Прямая со стрелкой 31">
            <a:extLst>
              <a:ext uri="{FF2B5EF4-FFF2-40B4-BE49-F238E27FC236}">
                <a16:creationId xmlns:a16="http://schemas.microsoft.com/office/drawing/2014/main" xmlns="" id="{0CB8FA40-9F53-4C5D-B2FC-2742C333FB84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3754438" y="4802187"/>
            <a:ext cx="127000" cy="412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10617" name="Прямая со стрелкой 32">
            <a:extLst>
              <a:ext uri="{FF2B5EF4-FFF2-40B4-BE49-F238E27FC236}">
                <a16:creationId xmlns:a16="http://schemas.microsoft.com/office/drawing/2014/main" xmlns="" id="{59A7B377-7E9D-46EC-AD22-FD2EAF53B87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00475" y="4749800"/>
            <a:ext cx="138113" cy="1349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10618" name="Прямая со стрелкой 33">
            <a:extLst>
              <a:ext uri="{FF2B5EF4-FFF2-40B4-BE49-F238E27FC236}">
                <a16:creationId xmlns:a16="http://schemas.microsoft.com/office/drawing/2014/main" xmlns="" id="{004B066D-D9A2-4114-B259-3D26A7E048A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05238" y="4749800"/>
            <a:ext cx="166687" cy="3016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0619" name="Прямоугольник 34">
            <a:extLst>
              <a:ext uri="{FF2B5EF4-FFF2-40B4-BE49-F238E27FC236}">
                <a16:creationId xmlns:a16="http://schemas.microsoft.com/office/drawing/2014/main" xmlns="" id="{1788DF0D-0C06-4315-B054-947B32E66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3825" y="4699000"/>
            <a:ext cx="552450" cy="282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900" b="1">
                <a:solidFill>
                  <a:srgbClr val="000000"/>
                </a:solidFill>
                <a:latin typeface="Century Gothic" panose="020B0502020202020204" pitchFamily="34" charset="0"/>
              </a:rPr>
              <a:t>зерно</a:t>
            </a:r>
          </a:p>
        </p:txBody>
      </p:sp>
      <p:sp>
        <p:nvSpPr>
          <p:cNvPr id="29724" name="Прямая соединительная линия 35">
            <a:extLst>
              <a:ext uri="{FF2B5EF4-FFF2-40B4-BE49-F238E27FC236}">
                <a16:creationId xmlns:a16="http://schemas.microsoft.com/office/drawing/2014/main" xmlns="" id="{21146D48-D336-4227-B12F-23CCFDF904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03650" y="4697413"/>
            <a:ext cx="14636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10621" name="Прямоугольник 36">
            <a:extLst>
              <a:ext uri="{FF2B5EF4-FFF2-40B4-BE49-F238E27FC236}">
                <a16:creationId xmlns:a16="http://schemas.microsoft.com/office/drawing/2014/main" xmlns="" id="{B7AED8AA-D761-4332-9550-9BE0BAC75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050" y="4535488"/>
            <a:ext cx="1355725" cy="466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b="1">
                <a:solidFill>
                  <a:srgbClr val="000000"/>
                </a:solidFill>
                <a:latin typeface="Century Gothic" panose="020B0502020202020204" pitchFamily="34" charset="0"/>
              </a:rPr>
              <a:t>Форсунка – распылитель от ОП-2000</a:t>
            </a:r>
          </a:p>
        </p:txBody>
      </p:sp>
      <p:sp>
        <p:nvSpPr>
          <p:cNvPr id="110622" name="Прямоугольник 38">
            <a:extLst>
              <a:ext uri="{FF2B5EF4-FFF2-40B4-BE49-F238E27FC236}">
                <a16:creationId xmlns:a16="http://schemas.microsoft.com/office/drawing/2014/main" xmlns="" id="{1C7E3975-3D38-4B34-BF1B-F7A06AF6F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725" y="4572000"/>
            <a:ext cx="1139825" cy="395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b="1">
                <a:solidFill>
                  <a:srgbClr val="000000"/>
                </a:solidFill>
                <a:latin typeface="Century Gothic" panose="020B0502020202020204" pitchFamily="34" charset="0"/>
              </a:rPr>
              <a:t>Загрузочный шнек сеялки</a:t>
            </a:r>
          </a:p>
        </p:txBody>
      </p:sp>
      <p:sp>
        <p:nvSpPr>
          <p:cNvPr id="29727" name="Прямая соединительная линия 39">
            <a:extLst>
              <a:ext uri="{FF2B5EF4-FFF2-40B4-BE49-F238E27FC236}">
                <a16:creationId xmlns:a16="http://schemas.microsoft.com/office/drawing/2014/main" xmlns="" id="{B1A1C351-BEE7-4002-8421-602815D849B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9100" y="4786313"/>
            <a:ext cx="487363" cy="428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10624" name="Прямоугольник 40">
            <a:extLst>
              <a:ext uri="{FF2B5EF4-FFF2-40B4-BE49-F238E27FC236}">
                <a16:creationId xmlns:a16="http://schemas.microsoft.com/office/drawing/2014/main" xmlns="" id="{DC67DA06-5F31-4480-9DF9-954F8F0E5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863" y="3716338"/>
            <a:ext cx="1400175" cy="450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000" b="1">
                <a:solidFill>
                  <a:srgbClr val="000000"/>
                </a:solidFill>
                <a:latin typeface="Century Gothic" panose="020B0502020202020204" pitchFamily="34" charset="0"/>
              </a:rPr>
              <a:t>Шланг подачи раствора</a:t>
            </a:r>
          </a:p>
        </p:txBody>
      </p:sp>
      <p:sp>
        <p:nvSpPr>
          <p:cNvPr id="29729" name="Прямая соединительная линия 41">
            <a:extLst>
              <a:ext uri="{FF2B5EF4-FFF2-40B4-BE49-F238E27FC236}">
                <a16:creationId xmlns:a16="http://schemas.microsoft.com/office/drawing/2014/main" xmlns="" id="{B3FF3E13-FDB2-4707-96C6-EF665404F8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3875" y="3859213"/>
            <a:ext cx="180975" cy="71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ru-RU" sz="135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10626" name="Rectangle 33">
            <a:extLst>
              <a:ext uri="{FF2B5EF4-FFF2-40B4-BE49-F238E27FC236}">
                <a16:creationId xmlns:a16="http://schemas.microsoft.com/office/drawing/2014/main" xmlns="" id="{E5144CA1-EC7D-4D45-9A56-44C9334FE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19" y="880844"/>
            <a:ext cx="75659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внесения биопрепаратов для обработки семян</a:t>
            </a:r>
          </a:p>
          <a:p>
            <a:endParaRPr lang="ru-RU" altLang="ru-RU" sz="12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0627" name="Picture 2">
            <a:extLst>
              <a:ext uri="{FF2B5EF4-FFF2-40B4-BE49-F238E27FC236}">
                <a16:creationId xmlns:a16="http://schemas.microsoft.com/office/drawing/2014/main" xmlns="" id="{80B4F23F-F90B-4826-830F-1EC6832F4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4894263"/>
            <a:ext cx="96678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6016B5-B80A-4DA0-A075-68F899E10D02}"/>
              </a:ext>
            </a:extLst>
          </p:cNvPr>
          <p:cNvSpPr txBox="1"/>
          <p:nvPr/>
        </p:nvSpPr>
        <p:spPr>
          <a:xfrm>
            <a:off x="1447800" y="5534025"/>
            <a:ext cx="7639050" cy="392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950" b="1" dirty="0">
                <a:solidFill>
                  <a:srgbClr val="0070C0"/>
                </a:solidFill>
                <a:latin typeface="Century Gothic" pitchFamily="34" charset="0"/>
              </a:rPr>
              <a:t>Филиал ФГБУ </a:t>
            </a:r>
            <a:r>
              <a:rPr lang="en-US" sz="1950" b="1" dirty="0">
                <a:solidFill>
                  <a:srgbClr val="0070C0"/>
                </a:solidFill>
                <a:latin typeface="Century Gothic" pitchFamily="34" charset="0"/>
              </a:rPr>
              <a:t>“</a:t>
            </a:r>
            <a:r>
              <a:rPr lang="ru-RU" sz="1950" b="1" dirty="0">
                <a:solidFill>
                  <a:srgbClr val="0070C0"/>
                </a:solidFill>
                <a:latin typeface="Century Gothic" pitchFamily="34" charset="0"/>
              </a:rPr>
              <a:t>РОССЕЛЬХОЗЦЕНТР</a:t>
            </a:r>
            <a:r>
              <a:rPr lang="en-US" sz="1950" b="1" dirty="0">
                <a:solidFill>
                  <a:srgbClr val="0070C0"/>
                </a:solidFill>
                <a:latin typeface="Century Gothic" pitchFamily="34" charset="0"/>
              </a:rPr>
              <a:t>”</a:t>
            </a:r>
            <a:r>
              <a:rPr lang="ru-RU" sz="1950" b="1" dirty="0">
                <a:solidFill>
                  <a:srgbClr val="0070C0"/>
                </a:solidFill>
                <a:latin typeface="Century Gothic" pitchFamily="34" charset="0"/>
              </a:rPr>
              <a:t> по Кировской области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P1010935">
            <a:extLst>
              <a:ext uri="{FF2B5EF4-FFF2-40B4-BE49-F238E27FC236}">
                <a16:creationId xmlns:a16="http://schemas.microsoft.com/office/drawing/2014/main" xmlns="" id="{D85CD739-6DF0-4B92-9F41-F6F2DFC08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48"/>
            <a:ext cx="5280905" cy="352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">
            <a:extLst>
              <a:ext uri="{FF2B5EF4-FFF2-40B4-BE49-F238E27FC236}">
                <a16:creationId xmlns:a16="http://schemas.microsoft.com/office/drawing/2014/main" xmlns="" id="{EB4E3350-6D29-4BF8-B79D-F6C1077EF6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588" y="3358716"/>
            <a:ext cx="4025931" cy="301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">
            <a:extLst>
              <a:ext uri="{FF2B5EF4-FFF2-40B4-BE49-F238E27FC236}">
                <a16:creationId xmlns:a16="http://schemas.microsoft.com/office/drawing/2014/main" xmlns="" id="{C7E72AC7-8D2E-4C21-909C-33F0A2BF4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0" y="3766005"/>
            <a:ext cx="4158275" cy="309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28739" y="3376242"/>
            <a:ext cx="23337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Малмыжский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3681" y="3745574"/>
            <a:ext cx="2333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Малмыжский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>
            <a:extLst>
              <a:ext uri="{FF2B5EF4-FFF2-40B4-BE49-F238E27FC236}">
                <a16:creationId xmlns:a16="http://schemas.microsoft.com/office/drawing/2014/main" xmlns="" id="{416548F3-A6BC-487F-BF76-9758C37B0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9" t="-1264" r="10569" b="82556"/>
          <a:stretch/>
        </p:blipFill>
        <p:spPr bwMode="auto">
          <a:xfrm>
            <a:off x="0" y="523250"/>
            <a:ext cx="4640263" cy="105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3">
            <a:extLst>
              <a:ext uri="{FF2B5EF4-FFF2-40B4-BE49-F238E27FC236}">
                <a16:creationId xmlns:a16="http://schemas.microsoft.com/office/drawing/2014/main" xmlns="" id="{51ECDB71-2890-4F1C-95E9-A817F4B7D6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89102"/>
          <a:stretch/>
        </p:blipFill>
        <p:spPr bwMode="auto">
          <a:xfrm>
            <a:off x="4754881" y="639191"/>
            <a:ext cx="4389119" cy="96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1">
            <a:extLst>
              <a:ext uri="{FF2B5EF4-FFF2-40B4-BE49-F238E27FC236}">
                <a16:creationId xmlns:a16="http://schemas.microsoft.com/office/drawing/2014/main" xmlns="" id="{11E8351B-3D64-47E3-A6B2-56BE575C4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5584" y="58478"/>
            <a:ext cx="348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Биофунгициды</a:t>
            </a:r>
            <a:endParaRPr lang="ru-RU" alt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2A4CCAF-389B-43D8-ABD0-5FF3C442B76E}"/>
              </a:ext>
            </a:extLst>
          </p:cNvPr>
          <p:cNvSpPr/>
          <p:nvPr/>
        </p:nvSpPr>
        <p:spPr>
          <a:xfrm>
            <a:off x="396821" y="1559172"/>
            <a:ext cx="3687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Pseudomonas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aureofaciens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BS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1393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757F207-5017-436D-BEBE-EC381598F1C3}"/>
              </a:ext>
            </a:extLst>
          </p:cNvPr>
          <p:cNvSpPr/>
          <p:nvPr/>
        </p:nvSpPr>
        <p:spPr>
          <a:xfrm>
            <a:off x="5542908" y="1656935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Flavobacterium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fulvum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-30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D3844CC-E916-4153-B808-B7E9515BB566}"/>
              </a:ext>
            </a:extLst>
          </p:cNvPr>
          <p:cNvSpPr/>
          <p:nvPr/>
        </p:nvSpPr>
        <p:spPr>
          <a:xfrm>
            <a:off x="3084606" y="2048529"/>
            <a:ext cx="2458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Биоудобрения</a:t>
            </a:r>
            <a:endParaRPr lang="ru-RU" altLang="ru-RU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1">
            <a:extLst>
              <a:ext uri="{FF2B5EF4-FFF2-40B4-BE49-F238E27FC236}">
                <a16:creationId xmlns:a16="http://schemas.microsoft.com/office/drawing/2014/main" xmlns="" id="{4330760F-F2CD-48DC-AAB9-97627D9A1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9101"/>
          <a:stretch/>
        </p:blipFill>
        <p:spPr bwMode="auto">
          <a:xfrm>
            <a:off x="103562" y="3052536"/>
            <a:ext cx="4330700" cy="75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DB2A3CD-B736-4DA6-B084-31ABF38FF752}"/>
              </a:ext>
            </a:extLst>
          </p:cNvPr>
          <p:cNvSpPr/>
          <p:nvPr/>
        </p:nvSpPr>
        <p:spPr>
          <a:xfrm>
            <a:off x="507063" y="3790685"/>
            <a:ext cx="3305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Agrobacterium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radiobacter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240</a:t>
            </a:r>
            <a:endParaRPr lang="ru-RU" dirty="0"/>
          </a:p>
        </p:txBody>
      </p:sp>
      <p:pic>
        <p:nvPicPr>
          <p:cNvPr id="13" name="Рисунок 1">
            <a:extLst>
              <a:ext uri="{FF2B5EF4-FFF2-40B4-BE49-F238E27FC236}">
                <a16:creationId xmlns:a16="http://schemas.microsoft.com/office/drawing/2014/main" xmlns="" id="{A17B9190-09AD-4F03-8A56-979B817C2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397" b="84008"/>
          <a:stretch/>
        </p:blipFill>
        <p:spPr bwMode="auto">
          <a:xfrm>
            <a:off x="142874" y="4552293"/>
            <a:ext cx="4354513" cy="75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72662FD-F0EB-49F5-B88F-A4C8764BA86F}"/>
              </a:ext>
            </a:extLst>
          </p:cNvPr>
          <p:cNvSpPr/>
          <p:nvPr/>
        </p:nvSpPr>
        <p:spPr>
          <a:xfrm>
            <a:off x="378863" y="5298828"/>
            <a:ext cx="2969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Azotobakter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vinelandii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Иб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endParaRPr lang="ru-RU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C78A437-6BB2-4B01-BF14-42E46444A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9134"/>
          <a:stretch/>
        </p:blipFill>
        <p:spPr bwMode="auto">
          <a:xfrm>
            <a:off x="4738691" y="3521317"/>
            <a:ext cx="4354513" cy="90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9DD2BF5-BAAF-4F45-9FE8-1EFFFF122765}"/>
              </a:ext>
            </a:extLst>
          </p:cNvPr>
          <p:cNvSpPr/>
          <p:nvPr/>
        </p:nvSpPr>
        <p:spPr>
          <a:xfrm>
            <a:off x="5943657" y="4643938"/>
            <a:ext cx="223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Pseudomonas putida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377EB00-1F63-4E40-87B3-6E5CF309E451}"/>
              </a:ext>
            </a:extLst>
          </p:cNvPr>
          <p:cNvSpPr/>
          <p:nvPr/>
        </p:nvSpPr>
        <p:spPr>
          <a:xfrm>
            <a:off x="1087939" y="2441778"/>
            <a:ext cx="18496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Азотные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D0BE534-4446-418B-AE90-4D7844ADF242}"/>
              </a:ext>
            </a:extLst>
          </p:cNvPr>
          <p:cNvSpPr/>
          <p:nvPr/>
        </p:nvSpPr>
        <p:spPr>
          <a:xfrm>
            <a:off x="6008546" y="2813463"/>
            <a:ext cx="2100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Фосфорные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Тема1" id="{301B7DF8-3D2A-4260-9232-610F5235F71E}" vid="{8F37F4A1-A46C-445F-9C29-90F7B17C9CD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92D050"/>
    </a:accent1>
    <a:accent2>
      <a:srgbClr val="00B050"/>
    </a:accent2>
    <a:accent3>
      <a:srgbClr val="92D050"/>
    </a:accent3>
    <a:accent4>
      <a:srgbClr val="54A838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Поток">
    <a:majorFont>
      <a:latin typeface="Calibri"/>
      <a:ea typeface=""/>
      <a:cs typeface=""/>
    </a:majorFont>
    <a:minorFont>
      <a:latin typeface="Constanti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17953</TotalTime>
  <Words>2825</Words>
  <Application>Microsoft Office PowerPoint</Application>
  <PresentationFormat>Экран (4:3)</PresentationFormat>
  <Paragraphs>809</Paragraphs>
  <Slides>46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Тема1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Василич</dc:creator>
  <cp:lastModifiedBy>OMF1</cp:lastModifiedBy>
  <cp:revision>880</cp:revision>
  <cp:lastPrinted>2019-04-08T13:08:48Z</cp:lastPrinted>
  <dcterms:created xsi:type="dcterms:W3CDTF">2014-06-16T06:10:06Z</dcterms:created>
  <dcterms:modified xsi:type="dcterms:W3CDTF">2019-11-21T06:15:28Z</dcterms:modified>
</cp:coreProperties>
</file>